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42" r:id="rId2"/>
    <p:sldId id="568" r:id="rId3"/>
    <p:sldId id="569" r:id="rId4"/>
    <p:sldId id="543" r:id="rId5"/>
    <p:sldId id="544" r:id="rId6"/>
    <p:sldId id="545" r:id="rId7"/>
    <p:sldId id="546" r:id="rId8"/>
    <p:sldId id="547" r:id="rId9"/>
    <p:sldId id="548" r:id="rId10"/>
    <p:sldId id="5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94713"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25152"/>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17.11.2014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11/17/2014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10</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31016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17.11.2014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420" name="Photo Editor Photo" r:id="rId15" imgW="2685714" imgH="619211" progId="">
                  <p:embed/>
                </p:oleObj>
              </mc:Choice>
              <mc:Fallback>
                <p:oleObj name="Photo Editor Photo" r:id="rId15" imgW="2685714" imgH="619211" progId="">
                  <p:embed/>
                  <p:pic>
                    <p:nvPicPr>
                      <p:cNvPr id="0" name="Picture 3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421" name="Photo Editor Photo" r:id="rId17" imgW="1400000" imgH="685714" progId="">
                  <p:embed/>
                </p:oleObj>
              </mc:Choice>
              <mc:Fallback>
                <p:oleObj name="Photo Editor Photo" r:id="rId17" imgW="1400000" imgH="685714" progId="">
                  <p:embed/>
                  <p:pic>
                    <p:nvPicPr>
                      <p:cNvPr id="0" name="Picture 30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6"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İndeks </a:t>
            </a:r>
            <a:r>
              <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rPr>
              <a:t>Bilgisayar A.Ş.</a:t>
            </a:r>
          </a:p>
        </p:txBody>
      </p:sp>
      <p:sp>
        <p:nvSpPr>
          <p:cNvPr id="7"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rPr>
              <a:t>3</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Çeyrek - Finansal  ve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Operasyonel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Sonuçları</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8"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Analist Bilgilendirme Sunumu</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4283968" y="4509120"/>
            <a:ext cx="4442073" cy="830997"/>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p:txBody>
      </p:sp>
      <p:graphicFrame>
        <p:nvGraphicFramePr>
          <p:cNvPr id="345108" name="Object 20"/>
          <p:cNvGraphicFramePr>
            <a:graphicFrameLocks noChangeAspect="1"/>
          </p:cNvGraphicFramePr>
          <p:nvPr/>
        </p:nvGraphicFramePr>
        <p:xfrm>
          <a:off x="3865563" y="260350"/>
          <a:ext cx="1427162" cy="647700"/>
        </p:xfrm>
        <a:graphic>
          <a:graphicData uri="http://schemas.openxmlformats.org/presentationml/2006/ole">
            <mc:AlternateContent xmlns:mc="http://schemas.openxmlformats.org/markup-compatibility/2006">
              <mc:Choice xmlns:v="urn:schemas-microsoft-com:vml" Requires="v">
                <p:oleObj spid="_x0000_s345153" name="Photo Editor Photo" r:id="rId3" imgW="1400000" imgH="685714" progId="">
                  <p:embed/>
                </p:oleObj>
              </mc:Choice>
              <mc:Fallback>
                <p:oleObj name="Photo Editor Photo" r:id="rId3" imgW="1400000" imgH="685714"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260350"/>
                        <a:ext cx="14271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9 Metin kutusu"/>
          <p:cNvSpPr txBox="1"/>
          <p:nvPr/>
        </p:nvSpPr>
        <p:spPr>
          <a:xfrm>
            <a:off x="4234383" y="4769857"/>
            <a:ext cx="4442073" cy="1323439"/>
          </a:xfrm>
          <a:prstGeom prst="rect">
            <a:avLst/>
          </a:prstGeom>
          <a:noFill/>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10 Kasım</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00260991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Teşekkürler</a:t>
            </a: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40767"/>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kern="0" dirty="0">
                <a:solidFill>
                  <a:schemeClr val="tx2"/>
                </a:solidFill>
                <a:latin typeface="+mj-lt"/>
                <a:ea typeface="+mj-ea"/>
                <a:cs typeface="+mj-cs"/>
              </a:rPr>
              <a:t>	</a:t>
            </a:r>
            <a:r>
              <a:rPr lang="tr-TR" sz="2400" b="1" dirty="0">
                <a:solidFill>
                  <a:srgbClr val="376092"/>
                </a:solidFill>
              </a:rPr>
              <a:t>Uyarı</a:t>
            </a:r>
            <a:endParaRPr lang="tr-TR" sz="2400" b="1" kern="0" dirty="0">
              <a:solidFill>
                <a:schemeClr val="tx2"/>
              </a:solidFill>
              <a:latin typeface="+mj-lt"/>
              <a:ea typeface="+mj-ea"/>
              <a:cs typeface="+mj-cs"/>
            </a:endParaRPr>
          </a:p>
        </p:txBody>
      </p:sp>
      <p:sp>
        <p:nvSpPr>
          <p:cNvPr id="7" name="2 İçerik Yer Tutucusu"/>
          <p:cNvSpPr txBox="1">
            <a:spLocks/>
          </p:cNvSpPr>
          <p:nvPr/>
        </p:nvSpPr>
        <p:spPr>
          <a:xfrm>
            <a:off x="639763" y="1554163"/>
            <a:ext cx="7818437" cy="4525962"/>
          </a:xfrm>
          <a:prstGeom prst="rect">
            <a:avLst/>
          </a:prstGeom>
        </p:spPr>
        <p:txBody>
          <a:bodyPr/>
          <a:lstStyle/>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sunumda yer alan bilgiler İndeks</a:t>
            </a:r>
            <a:r>
              <a:rPr kumimoji="0" lang="tr-TR" sz="1200" b="0" i="0" u="none" strike="noStrike" kern="1200" cap="none" spc="0" normalizeH="0" noProof="0" dirty="0" smtClean="0">
                <a:ln>
                  <a:noFill/>
                </a:ln>
                <a:solidFill>
                  <a:schemeClr val="tx1"/>
                </a:solidFill>
                <a:effectLst/>
                <a:uLnTx/>
                <a:uFillTx/>
                <a:latin typeface="Arial" pitchFamily="34" charset="0"/>
                <a:ea typeface="Arial Unicode MS" pitchFamily="34" charset="-128"/>
                <a:cs typeface="Arial" pitchFamily="34" charset="0"/>
              </a:rPr>
              <a:t> Bilgisayar </a:t>
            </a: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(Şirket) tarafından hazırlanmıştır. Burada sunulan fikirler yazım esnasında bir araya getirilen genel bilgiye dayanır ve bildirisiz değişikliğe tabidir. Şirket güvenilir olduğuna inandığı kaynaklardan topladığı bilgiye dayanır ancak bu bilginin gerçeklik ve eksiksizliğini garanti etmez.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materyal, Şirket, hakkında bilgi ve finansal tabloların analizinin yanı sıra, Şirket Yönetimi'nin gelecekte olmasını öngördüğü olaylar doğrultusunda, gelecekteki sonuçlara ve beklentilere dair ifadeler içerir. Bu materyalde yer alan ve geçmişte dayanağı olmayan tüm ifadeler, bilinen ve bilinmeyen riskleri, belirsizlikleri ve bizim gerçek sonuçlarımız, performansımız ve başarılarımızın geleceğe yönelik ifadelerle belirtilen ve ima edilen sonuçlar, performans ve başarılardan farklı olmasına neden olabilecek diğer faktörleri içerir. Verilen bilgilerin ve analizlerin doğruluğu ve beklentilerin gerçeğe uygun olduğuna inanılmasına rağmen, öngörülerin altında yatan faktörlerin değişmesine bağlı olarak, geleceğe yönelik sonuçlar burada verilen öngörülerden sapma gösterebilir  Burada gerçek sonuçları yansıtmak için yer alan geleceğe yönelik ifadeleri, bu ifadeleri etkileyen varsayımlardaki ve faktörlerdeki değişiklikleri güncellemek için kanuni zorunluluklar dışında hiçbir yükümlülük üstlenmemekteyiz.</a:t>
            </a:r>
          </a:p>
          <a:p>
            <a:pPr marL="0" marR="0" lvl="0" indent="-342900" algn="just" defTabSz="914400" rtl="0" eaLnBrk="1" fontAlgn="auto" latinLnBrk="0" hangingPunct="1">
              <a:lnSpc>
                <a:spcPct val="100000"/>
              </a:lnSpc>
              <a:spcBef>
                <a:spcPts val="600"/>
              </a:spcBef>
              <a:spcAft>
                <a:spcPts val="600"/>
              </a:spcAft>
              <a:buClrTx/>
              <a:buSzTx/>
              <a:buFontTx/>
              <a:buNone/>
              <a:tabLst/>
              <a:defRPr/>
            </a:pPr>
            <a:r>
              <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rPr>
              <a:t>Bu sunum satış için bir teklif ve/veya davet teşkil etmez, ya da hiçbir menkul kıymeti önceden talep etmek ya da almak için teklif teşviki içermez ve burada yer alan hiçbir bilgi herhangi bir kontrat ya da taahhüdün temelini oluşturmaz. Bu sunumda yer alan bilgiler ya da bu bilgilerin eksiksizliği, gerçekliği ve doğruluğu herhangi bir amaç için güven vermeyebilir. Bu sunumdaki bilgiler doğrulanmaya, tamamlanmaya ve değişikliğe tabidir. Dolayısıyla, bilgilerin gerçekliği, eksiksizliği ve doğruluğuna bağlı olarak şirket veya şirket ortakları, yöneticileri, çalışanları ve diğer gerçek kişiler adına belirtilen veya ima edilen hiçbir beyan veya teminat yapılmamıştır veya verilmemiştir. Ne şirket, ne şirket ortakları, yöneticileri, çalışanları, ne de diğer kişiler her nasıl olursa olsun bu sunumun kullanımından ya da içeriğinden kaynaklanan hiçbir zarar için herhangi bir yükümlülük kabul etmez.</a:t>
            </a: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Tx/>
              <a:buNone/>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a:p>
            <a:pPr marL="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200" b="0" i="0" u="none" strike="noStrike" kern="1200" cap="none" spc="0" normalizeH="0" baseline="0" noProof="0" dirty="0" smtClean="0">
              <a:ln>
                <a:noFill/>
              </a:ln>
              <a:solidFill>
                <a:schemeClr val="tx1"/>
              </a:solidFill>
              <a:effectLst/>
              <a:uLnTx/>
              <a:uFillTx/>
              <a:latin typeface="Arial" pitchFamily="34" charset="0"/>
              <a:ea typeface="Arial Unicode MS" pitchFamily="34" charset="-128"/>
              <a:cs typeface="Arial" pitchFamily="34" charset="0"/>
            </a:endParaRPr>
          </a:p>
        </p:txBody>
      </p:sp>
      <p:graphicFrame>
        <p:nvGraphicFramePr>
          <p:cNvPr id="538627" name="Object 3"/>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538672" name="Photo Editor Photo" r:id="rId3" imgW="1400000" imgH="685714" progId="">
                  <p:embed/>
                </p:oleObj>
              </mc:Choice>
              <mc:Fallback>
                <p:oleObj name="Photo Editor Photo" r:id="rId3" imgW="1400000" imgH="685714" progId="">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6912768" cy="515938"/>
          </a:xfrm>
        </p:spPr>
        <p:txBody>
          <a:bodyPr>
            <a:normAutofit fontScale="90000"/>
          </a:bodyPr>
          <a:lstStyle/>
          <a:p>
            <a:pPr algn="l"/>
            <a:r>
              <a:rPr lang="tr-TR" sz="3100" dirty="0" smtClean="0">
                <a:solidFill>
                  <a:schemeClr val="tx1">
                    <a:lumMod val="50000"/>
                    <a:lumOff val="50000"/>
                  </a:schemeClr>
                </a:solidFill>
              </a:rPr>
              <a:t>Ciro ve Brüt Kar</a:t>
            </a:r>
            <a:r>
              <a:rPr lang="tr-TR" sz="2200" dirty="0" smtClean="0">
                <a:solidFill>
                  <a:schemeClr val="tx1">
                    <a:lumMod val="50000"/>
                    <a:lumOff val="50000"/>
                  </a:schemeClr>
                </a:solidFill>
              </a:rPr>
              <a:t> (Bin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545846"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768706" y="1628800"/>
            <a:ext cx="7632847" cy="2526077"/>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6912768" cy="515938"/>
          </a:xfrm>
        </p:spPr>
        <p:txBody>
          <a:bodyPr>
            <a:normAutofit fontScale="90000"/>
          </a:bodyPr>
          <a:lstStyle/>
          <a:p>
            <a:pPr algn="l"/>
            <a:r>
              <a:rPr lang="tr-TR" sz="3100" dirty="0" smtClean="0">
                <a:solidFill>
                  <a:schemeClr val="tx1">
                    <a:lumMod val="50000"/>
                    <a:lumOff val="50000"/>
                  </a:schemeClr>
                </a:solidFill>
              </a:rPr>
              <a:t>Özet Gelir Tablosu</a:t>
            </a:r>
            <a:endParaRPr lang="tr-TR" sz="2200" dirty="0" smtClean="0">
              <a:solidFill>
                <a:schemeClr val="tx1">
                  <a:lumMod val="50000"/>
                  <a:lumOff val="50000"/>
                </a:schemeClr>
              </a:solidFill>
            </a:endParaRP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6182" name="Photo Editor Photo" r:id="rId3" imgW="1400000" imgH="685714" progId="">
                  <p:embed/>
                </p:oleObj>
              </mc:Choice>
              <mc:Fallback>
                <p:oleObj name="Photo Editor Photo" r:id="rId3" imgW="1400000" imgH="68571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568149" y="1412776"/>
            <a:ext cx="8108303" cy="3753596"/>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79511" y="392782"/>
            <a:ext cx="6120681" cy="515938"/>
          </a:xfrm>
        </p:spPr>
        <p:txBody>
          <a:bodyPr>
            <a:normAutofit fontScale="90000"/>
          </a:bodyPr>
          <a:lstStyle/>
          <a:p>
            <a:pPr algn="l"/>
            <a:r>
              <a:rPr lang="tr-TR" sz="3100" dirty="0" smtClean="0">
                <a:solidFill>
                  <a:schemeClr val="tx1">
                    <a:lumMod val="50000"/>
                    <a:lumOff val="50000"/>
                  </a:schemeClr>
                </a:solidFill>
              </a:rPr>
              <a:t>Özet Bilanço </a:t>
            </a:r>
            <a:r>
              <a:rPr lang="tr-TR" sz="2200" dirty="0" smtClean="0">
                <a:solidFill>
                  <a:schemeClr val="tx1">
                    <a:lumMod val="50000"/>
                    <a:lumOff val="50000"/>
                  </a:schemeClr>
                </a:solidFill>
              </a:rPr>
              <a:t>(Bin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7217" name="Photo Editor Photo" r:id="rId3" imgW="1400000" imgH="685714" progId="">
                  <p:embed/>
                </p:oleObj>
              </mc:Choice>
              <mc:Fallback>
                <p:oleObj name="Photo Editor Photo" r:id="rId3" imgW="1400000" imgH="685714"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323528" y="1314891"/>
            <a:ext cx="8528372" cy="2474149"/>
          </a:xfrm>
          <a:prstGeom prst="rect">
            <a:avLst/>
          </a:prstGeom>
        </p:spPr>
      </p:pic>
      <p:pic>
        <p:nvPicPr>
          <p:cNvPr id="4" name="Resim 3"/>
          <p:cNvPicPr>
            <a:picLocks noChangeAspect="1"/>
          </p:cNvPicPr>
          <p:nvPr/>
        </p:nvPicPr>
        <p:blipFill>
          <a:blip r:embed="rId6"/>
          <a:stretch>
            <a:fillRect/>
          </a:stretch>
        </p:blipFill>
        <p:spPr>
          <a:xfrm>
            <a:off x="1982733" y="4149080"/>
            <a:ext cx="5181555" cy="1150524"/>
          </a:xfrm>
          <a:prstGeom prst="rect">
            <a:avLst/>
          </a:prstGeom>
        </p:spPr>
      </p:pic>
    </p:spTree>
    <p:extLst>
      <p:ext uri="{BB962C8B-B14F-4D97-AF65-F5344CB8AC3E}">
        <p14:creationId xmlns:p14="http://schemas.microsoft.com/office/powerpoint/2010/main" val="384792001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Finansal Borç </a:t>
            </a:r>
            <a:r>
              <a:rPr lang="tr-TR" sz="2000" dirty="0" smtClean="0">
                <a:solidFill>
                  <a:schemeClr val="tx1">
                    <a:lumMod val="50000"/>
                    <a:lumOff val="50000"/>
                  </a:schemeClr>
                </a:solidFill>
              </a:rPr>
              <a:t>(Bin TL &amp; USD)</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8233" name="Photo Editor Photo" r:id="rId3" imgW="1400000" imgH="685714" progId="">
                  <p:embed/>
                </p:oleObj>
              </mc:Choice>
              <mc:Fallback>
                <p:oleObj name="Photo Editor Photo" r:id="rId3" imgW="1400000" imgH="685714"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Resim 4"/>
          <p:cNvPicPr>
            <a:picLocks noChangeAspect="1"/>
          </p:cNvPicPr>
          <p:nvPr/>
        </p:nvPicPr>
        <p:blipFill>
          <a:blip r:embed="rId5"/>
          <a:stretch>
            <a:fillRect/>
          </a:stretch>
        </p:blipFill>
        <p:spPr>
          <a:xfrm>
            <a:off x="192000" y="1484784"/>
            <a:ext cx="8672388" cy="3478356"/>
          </a:xfrm>
          <a:prstGeom prst="rect">
            <a:avLst/>
          </a:prstGeom>
        </p:spPr>
      </p:pic>
    </p:spTree>
    <p:extLst>
      <p:ext uri="{BB962C8B-B14F-4D97-AF65-F5344CB8AC3E}">
        <p14:creationId xmlns:p14="http://schemas.microsoft.com/office/powerpoint/2010/main" val="84678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9512" y="392782"/>
            <a:ext cx="5184576" cy="515938"/>
          </a:xfrm>
        </p:spPr>
        <p:txBody>
          <a:bodyPr>
            <a:noAutofit/>
          </a:bodyPr>
          <a:lstStyle/>
          <a:p>
            <a:pPr algn="l"/>
            <a:r>
              <a:rPr lang="tr-TR" dirty="0" smtClean="0">
                <a:solidFill>
                  <a:schemeClr val="tx1">
                    <a:lumMod val="50000"/>
                    <a:lumOff val="50000"/>
                  </a:schemeClr>
                </a:solidFill>
              </a:rPr>
              <a:t>İşletme Sermayesi </a:t>
            </a:r>
            <a:r>
              <a:rPr lang="tr-TR" sz="2000" dirty="0" smtClean="0">
                <a:solidFill>
                  <a:schemeClr val="tx1">
                    <a:lumMod val="50000"/>
                    <a:lumOff val="50000"/>
                  </a:schemeClr>
                </a:solidFill>
              </a:rPr>
              <a:t>(Bin TL)</a:t>
            </a:r>
          </a:p>
        </p:txBody>
      </p:sp>
      <p:graphicFrame>
        <p:nvGraphicFramePr>
          <p:cNvPr id="7" name="6 Tablo"/>
          <p:cNvGraphicFramePr>
            <a:graphicFrameLocks noGrp="1"/>
          </p:cNvGraphicFramePr>
          <p:nvPr>
            <p:extLst>
              <p:ext uri="{D42A27DB-BD31-4B8C-83A1-F6EECF244321}">
                <p14:modId xmlns:p14="http://schemas.microsoft.com/office/powerpoint/2010/main" val="3302970359"/>
              </p:ext>
            </p:extLst>
          </p:nvPr>
        </p:nvGraphicFramePr>
        <p:xfrm>
          <a:off x="3023592" y="3717032"/>
          <a:ext cx="3276600" cy="200025"/>
        </p:xfrm>
        <a:graphic>
          <a:graphicData uri="http://schemas.openxmlformats.org/drawingml/2006/table">
            <a:tbl>
              <a:tblPr/>
              <a:tblGrid>
                <a:gridCol w="3276600"/>
              </a:tblGrid>
              <a:tr h="200025">
                <a:tc>
                  <a:txBody>
                    <a:bodyPr/>
                    <a:lstStyle/>
                    <a:p>
                      <a:pPr algn="l" fontAlgn="b"/>
                      <a:r>
                        <a:rPr lang="tr-TR" sz="1200" b="1" i="0" u="none" strike="noStrike" dirty="0">
                          <a:solidFill>
                            <a:srgbClr val="000000"/>
                          </a:solidFill>
                          <a:latin typeface="Arial"/>
                        </a:rPr>
                        <a:t>İşletme Sermayesi / Net Satışlar</a:t>
                      </a:r>
                    </a:p>
                  </a:txBody>
                  <a:tcPr marL="0" marR="0" marT="0" marB="0" anchor="b">
                    <a:lnL>
                      <a:noFill/>
                    </a:lnL>
                    <a:lnR>
                      <a:noFill/>
                    </a:lnR>
                    <a:lnT>
                      <a:noFill/>
                    </a:lnT>
                    <a:lnB>
                      <a:noFill/>
                    </a:lnB>
                  </a:tcPr>
                </a:tc>
              </a:tr>
            </a:tbl>
          </a:graphicData>
        </a:graphic>
      </p:graphicFrame>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9258" name="Photo Editor Photo" r:id="rId3" imgW="1400000" imgH="685714" progId="">
                  <p:embed/>
                </p:oleObj>
              </mc:Choice>
              <mc:Fallback>
                <p:oleObj name="Photo Editor Photo" r:id="rId3" imgW="1400000" imgH="685714"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79288" y="1340768"/>
            <a:ext cx="8969824" cy="1781045"/>
          </a:xfrm>
          <a:prstGeom prst="rect">
            <a:avLst/>
          </a:prstGeom>
        </p:spPr>
      </p:pic>
      <p:pic>
        <p:nvPicPr>
          <p:cNvPr id="6" name="Resim 5"/>
          <p:cNvPicPr>
            <a:picLocks noChangeAspect="1"/>
          </p:cNvPicPr>
          <p:nvPr/>
        </p:nvPicPr>
        <p:blipFill>
          <a:blip r:embed="rId6"/>
          <a:stretch>
            <a:fillRect/>
          </a:stretch>
        </p:blipFill>
        <p:spPr>
          <a:xfrm>
            <a:off x="2300430" y="4005063"/>
            <a:ext cx="4575826" cy="2400025"/>
          </a:xfrm>
          <a:prstGeom prst="rect">
            <a:avLst/>
          </a:prstGeom>
        </p:spPr>
      </p:pic>
    </p:spTree>
    <p:extLst>
      <p:ext uri="{BB962C8B-B14F-4D97-AF65-F5344CB8AC3E}">
        <p14:creationId xmlns:p14="http://schemas.microsoft.com/office/powerpoint/2010/main" val="769006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79512" y="404664"/>
            <a:ext cx="3672408" cy="515938"/>
          </a:xfrm>
        </p:spPr>
        <p:txBody>
          <a:bodyPr>
            <a:noAutofit/>
          </a:bodyPr>
          <a:lstStyle/>
          <a:p>
            <a:pPr algn="l"/>
            <a:r>
              <a:rPr lang="tr-TR" dirty="0" smtClean="0">
                <a:solidFill>
                  <a:schemeClr val="tx1">
                    <a:lumMod val="50000"/>
                    <a:lumOff val="50000"/>
                  </a:schemeClr>
                </a:solidFill>
              </a:rPr>
              <a:t>Nakit Akışı </a:t>
            </a:r>
            <a:r>
              <a:rPr lang="tr-TR" sz="2000" dirty="0" smtClean="0">
                <a:solidFill>
                  <a:schemeClr val="tx1">
                    <a:lumMod val="50000"/>
                    <a:lumOff val="50000"/>
                  </a:schemeClr>
                </a:solidFill>
              </a:rPr>
              <a:t>(Bin TL)</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0277" name="Photo Editor Photo" r:id="rId3" imgW="1400000" imgH="685714" progId="">
                  <p:embed/>
                </p:oleObj>
              </mc:Choice>
              <mc:Fallback>
                <p:oleObj name="Photo Editor Photo" r:id="rId3" imgW="1400000" imgH="685714"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1315364" y="1772816"/>
            <a:ext cx="6548238" cy="2056975"/>
          </a:xfrm>
          <a:prstGeom prst="rect">
            <a:avLst/>
          </a:prstGeom>
        </p:spPr>
      </p:pic>
    </p:spTree>
    <p:extLst>
      <p:ext uri="{BB962C8B-B14F-4D97-AF65-F5344CB8AC3E}">
        <p14:creationId xmlns:p14="http://schemas.microsoft.com/office/powerpoint/2010/main" val="191363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Mali Oranlar</a:t>
            </a:r>
          </a:p>
        </p:txBody>
      </p:sp>
      <p:graphicFrame>
        <p:nvGraphicFramePr>
          <p:cNvPr id="2" name="Object 19"/>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1302" name="Photo Editor Photo" r:id="rId3" imgW="1400000" imgH="685714" progId="">
                  <p:embed/>
                </p:oleObj>
              </mc:Choice>
              <mc:Fallback>
                <p:oleObj name="Photo Editor Photo" r:id="rId3" imgW="1400000" imgH="685714"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760058" y="1052736"/>
            <a:ext cx="5900174" cy="4898257"/>
          </a:xfrm>
          <a:prstGeom prst="rect">
            <a:avLst/>
          </a:prstGeom>
        </p:spPr>
      </p:pic>
    </p:spTree>
    <p:extLst>
      <p:ext uri="{BB962C8B-B14F-4D97-AF65-F5344CB8AC3E}">
        <p14:creationId xmlns:p14="http://schemas.microsoft.com/office/powerpoint/2010/main" val="17607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8949</TotalTime>
  <Words>489</Words>
  <Application>Microsoft Office PowerPoint</Application>
  <PresentationFormat>Ekran Gösterisi (4:3)</PresentationFormat>
  <Paragraphs>28</Paragraphs>
  <Slides>10</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6" baseType="lpstr">
      <vt:lpstr>Arial Unicode MS</vt:lpstr>
      <vt:lpstr>ＭＳ Ｐゴシック</vt:lpstr>
      <vt:lpstr>Arial</vt:lpstr>
      <vt:lpstr>Calibri</vt:lpstr>
      <vt:lpstr>Ofis Teması</vt:lpstr>
      <vt:lpstr>Photo Editor Photo</vt:lpstr>
      <vt:lpstr>PowerPoint Sunusu</vt:lpstr>
      <vt:lpstr>PowerPoint Sunusu</vt:lpstr>
      <vt:lpstr>Ciro ve Brüt Kar (Bin TL)</vt:lpstr>
      <vt:lpstr>Özet Gelir Tablosu</vt:lpstr>
      <vt:lpstr>Özet Bilanço (Bin TL)</vt:lpstr>
      <vt:lpstr>PowerPoint Sunusu</vt:lpstr>
      <vt:lpstr>İşletme Sermayesi (Bin TL)</vt:lpstr>
      <vt:lpstr>Nakit Akışı (Bin TL)</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722</cp:revision>
  <dcterms:created xsi:type="dcterms:W3CDTF">2011-03-21T12:32:59Z</dcterms:created>
  <dcterms:modified xsi:type="dcterms:W3CDTF">2014-11-17T12:14:26Z</dcterms:modified>
</cp:coreProperties>
</file>