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542" r:id="rId2"/>
    <p:sldId id="574" r:id="rId3"/>
    <p:sldId id="577" r:id="rId4"/>
    <p:sldId id="543" r:id="rId5"/>
    <p:sldId id="544" r:id="rId6"/>
    <p:sldId id="545" r:id="rId7"/>
    <p:sldId id="546" r:id="rId8"/>
    <p:sldId id="547" r:id="rId9"/>
    <p:sldId id="548" r:id="rId10"/>
    <p:sldId id="576" r:id="rId1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859C"/>
    <a:srgbClr val="FFC000"/>
    <a:srgbClr val="FAD79B"/>
    <a:srgbClr val="FDEED3"/>
    <a:srgbClr val="FAD89B"/>
    <a:srgbClr val="FFCC00"/>
    <a:srgbClr val="3333CC"/>
    <a:srgbClr val="376092"/>
    <a:srgbClr val="EA0000"/>
    <a:srgbClr val="D9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3" autoAdjust="0"/>
    <p:restoredTop sz="94713" autoAdjust="0"/>
  </p:normalViewPr>
  <p:slideViewPr>
    <p:cSldViewPr>
      <p:cViewPr varScale="1">
        <p:scale>
          <a:sx n="74" d="100"/>
          <a:sy n="74" d="100"/>
        </p:scale>
        <p:origin x="1296" y="72"/>
      </p:cViewPr>
      <p:guideLst>
        <p:guide orient="horz" pos="2160"/>
        <p:guide pos="2880"/>
      </p:guideLst>
    </p:cSldViewPr>
  </p:slideViewPr>
  <p:outlineViewPr>
    <p:cViewPr>
      <p:scale>
        <a:sx n="33" d="100"/>
        <a:sy n="33" d="100"/>
      </p:scale>
      <p:origin x="0" y="1080"/>
    </p:cViewPr>
  </p:outlineViewPr>
  <p:notesTextViewPr>
    <p:cViewPr>
      <p:scale>
        <a:sx n="100" d="100"/>
        <a:sy n="100" d="100"/>
      </p:scale>
      <p:origin x="0" y="0"/>
    </p:cViewPr>
  </p:notesTextViewPr>
  <p:sorterViewPr>
    <p:cViewPr>
      <p:scale>
        <a:sx n="130" d="100"/>
        <a:sy n="130" d="100"/>
      </p:scale>
      <p:origin x="0" y="0"/>
    </p:cViewPr>
  </p:sorterViewPr>
  <p:notesViewPr>
    <p:cSldViewPr>
      <p:cViewPr varScale="1">
        <p:scale>
          <a:sx n="82" d="100"/>
          <a:sy n="82" d="100"/>
        </p:scale>
        <p:origin x="-20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igfs\Denetim\Yat&#305;r&#305;mc&#305;%20&#304;li&#351;kileri%20ve%20Sunumlar&#305;\English\2014\30.09.2014\30.09.2014_Analysis_Index.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manualLayout>
          <c:layoutTarget val="inner"/>
          <c:xMode val="edge"/>
          <c:yMode val="edge"/>
          <c:x val="9.6501918517742716E-2"/>
          <c:y val="0"/>
          <c:w val="0.86661584200458974"/>
          <c:h val="0.84790159573212553"/>
        </c:manualLayout>
      </c:layout>
      <c:bar3DChart>
        <c:barDir val="bar"/>
        <c:grouping val="stacked"/>
        <c:varyColors val="0"/>
        <c:ser>
          <c:idx val="0"/>
          <c:order val="0"/>
          <c:spPr>
            <a:solidFill>
              <a:schemeClr val="accent1">
                <a:lumMod val="60000"/>
                <a:lumOff val="40000"/>
              </a:schemeClr>
            </a:solidFill>
          </c:spPr>
          <c:invertIfNegative val="0"/>
          <c:dPt>
            <c:idx val="0"/>
            <c:invertIfNegative val="0"/>
            <c:bubble3D val="0"/>
            <c:spPr>
              <a:solidFill>
                <a:srgbClr val="FF9933"/>
              </a:solidFill>
            </c:spPr>
          </c:dPt>
          <c:dPt>
            <c:idx val="1"/>
            <c:invertIfNegative val="0"/>
            <c:bubble3D val="0"/>
            <c:spPr>
              <a:solidFill>
                <a:srgbClr val="FFC000"/>
              </a:solidFill>
            </c:spPr>
          </c:dPt>
          <c:dLbls>
            <c:spPr>
              <a:noFill/>
              <a:ln>
                <a:noFill/>
              </a:ln>
              <a:effectLst/>
            </c:spPr>
            <c:txPr>
              <a:bodyPr/>
              <a:lstStyle/>
              <a:p>
                <a:pPr>
                  <a:defRPr sz="1050" b="1">
                    <a:solidFill>
                      <a:schemeClr val="bg1"/>
                    </a:solidFill>
                    <a:latin typeface="Arial" pitchFamily="34" charset="0"/>
                    <a:cs typeface="Arial" pitchFamily="34" charset="0"/>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'İşl Sermayesi'!$D$16:$D$17</c:f>
              <c:strCache>
                <c:ptCount val="2"/>
                <c:pt idx="0">
                  <c:v>2013</c:v>
                </c:pt>
                <c:pt idx="1">
                  <c:v>2014</c:v>
                </c:pt>
              </c:strCache>
            </c:strRef>
          </c:cat>
          <c:val>
            <c:numRef>
              <c:f>'İşl Sermayesi'!$E$16:$E$17</c:f>
              <c:numCache>
                <c:formatCode>0.00%</c:formatCode>
                <c:ptCount val="2"/>
                <c:pt idx="0">
                  <c:v>6.6530270602553912E-2</c:v>
                </c:pt>
                <c:pt idx="1">
                  <c:v>6.3770985341407682E-2</c:v>
                </c:pt>
              </c:numCache>
            </c:numRef>
          </c:val>
        </c:ser>
        <c:dLbls>
          <c:showLegendKey val="0"/>
          <c:showVal val="0"/>
          <c:showCatName val="0"/>
          <c:showSerName val="0"/>
          <c:showPercent val="0"/>
          <c:showBubbleSize val="0"/>
        </c:dLbls>
        <c:gapWidth val="57"/>
        <c:gapDepth val="200"/>
        <c:shape val="box"/>
        <c:axId val="1148150224"/>
        <c:axId val="1148154032"/>
        <c:axId val="0"/>
      </c:bar3DChart>
      <c:catAx>
        <c:axId val="1148150224"/>
        <c:scaling>
          <c:orientation val="minMax"/>
        </c:scaling>
        <c:delete val="0"/>
        <c:axPos val="l"/>
        <c:numFmt formatCode="General" sourceLinked="1"/>
        <c:majorTickMark val="out"/>
        <c:minorTickMark val="none"/>
        <c:tickLblPos val="nextTo"/>
        <c:txPr>
          <a:bodyPr/>
          <a:lstStyle/>
          <a:p>
            <a:pPr>
              <a:defRPr sz="900">
                <a:latin typeface="Arial" pitchFamily="34" charset="0"/>
                <a:cs typeface="Arial" pitchFamily="34" charset="0"/>
              </a:defRPr>
            </a:pPr>
            <a:endParaRPr lang="tr-TR"/>
          </a:p>
        </c:txPr>
        <c:crossAx val="1148154032"/>
        <c:crosses val="autoZero"/>
        <c:auto val="1"/>
        <c:lblAlgn val="ctr"/>
        <c:lblOffset val="100"/>
        <c:noMultiLvlLbl val="0"/>
      </c:catAx>
      <c:valAx>
        <c:axId val="1148154032"/>
        <c:scaling>
          <c:orientation val="minMax"/>
          <c:max val="0.1"/>
          <c:min val="0.05"/>
        </c:scaling>
        <c:delete val="0"/>
        <c:axPos val="b"/>
        <c:majorGridlines>
          <c:spPr>
            <a:ln>
              <a:solidFill>
                <a:schemeClr val="bg1">
                  <a:lumMod val="95000"/>
                </a:schemeClr>
              </a:solidFill>
            </a:ln>
          </c:spPr>
        </c:majorGridlines>
        <c:numFmt formatCode="0%" sourceLinked="0"/>
        <c:majorTickMark val="out"/>
        <c:minorTickMark val="none"/>
        <c:tickLblPos val="nextTo"/>
        <c:txPr>
          <a:bodyPr/>
          <a:lstStyle/>
          <a:p>
            <a:pPr>
              <a:defRPr sz="900">
                <a:latin typeface="Arial" pitchFamily="34" charset="0"/>
                <a:cs typeface="Arial" pitchFamily="34" charset="0"/>
              </a:defRPr>
            </a:pPr>
            <a:endParaRPr lang="tr-TR"/>
          </a:p>
        </c:txPr>
        <c:crossAx val="1148150224"/>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4CCF0-DF10-4B24-AD68-E410D4C8C27C}" type="datetimeFigureOut">
              <a:rPr lang="tr-TR" smtClean="0"/>
              <a:pPr/>
              <a:t>10.12.2014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E6204B-B6F0-4DBD-9F01-846380D55E42}" type="slidenum">
              <a:rPr lang="tr-TR" smtClean="0"/>
              <a:pPr/>
              <a:t>‹#›</a:t>
            </a:fld>
            <a:endParaRPr lang="tr-TR"/>
          </a:p>
        </p:txBody>
      </p:sp>
    </p:spTree>
    <p:extLst>
      <p:ext uri="{BB962C8B-B14F-4D97-AF65-F5344CB8AC3E}">
        <p14:creationId xmlns:p14="http://schemas.microsoft.com/office/powerpoint/2010/main" val="949707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a:ln/>
        </p:spPr>
        <p:txBody>
          <a:bodyPr>
            <a:normAutofit/>
          </a:bodyPr>
          <a:lstStyle/>
          <a:p>
            <a:pPr>
              <a:defRPr/>
            </a:pPr>
            <a:endParaRPr lang="en-US" dirty="0" smtClean="0">
              <a:latin typeface="Arial" charset="0"/>
              <a:ea typeface="ＭＳ Ｐゴシック" pitchFamily="80" charset="-128"/>
            </a:endParaRPr>
          </a:p>
        </p:txBody>
      </p:sp>
      <p:sp>
        <p:nvSpPr>
          <p:cNvPr id="99332"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B6D8A57-6D16-4748-B23D-EDF6E13351F7}" type="datetime1">
              <a:rPr lang="en-US" smtClean="0">
                <a:solidFill>
                  <a:srgbClr val="000000"/>
                </a:solidFill>
                <a:latin typeface="Arial" pitchFamily="34" charset="0"/>
              </a:rPr>
              <a:pPr/>
              <a:t>12/10/2014</a:t>
            </a:fld>
            <a:endParaRPr lang="en-US" smtClean="0">
              <a:solidFill>
                <a:srgbClr val="000000"/>
              </a:solidFill>
              <a:latin typeface="Arial" pitchFamily="34" charset="0"/>
            </a:endParaRPr>
          </a:p>
        </p:txBody>
      </p:sp>
      <p:sp>
        <p:nvSpPr>
          <p:cNvPr id="99333" name="Slide Number Placeholder 5"/>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0713A7-EC86-493D-8F47-DF460FA3AC96}" type="slidenum">
              <a:rPr lang="en-US" smtClean="0">
                <a:solidFill>
                  <a:srgbClr val="000000"/>
                </a:solidFill>
                <a:latin typeface="Arial" pitchFamily="34" charset="0"/>
              </a:rPr>
              <a:pPr/>
              <a:t>10</a:t>
            </a:fld>
            <a:endParaRPr lang="en-US" smtClean="0">
              <a:solidFill>
                <a:srgbClr val="000000"/>
              </a:solidFill>
              <a:latin typeface="Arial" pitchFamily="34" charset="0"/>
            </a:endParaRPr>
          </a:p>
        </p:txBody>
      </p:sp>
      <p:sp>
        <p:nvSpPr>
          <p:cNvPr id="99334"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solidFill>
                  <a:srgbClr val="000000"/>
                </a:solidFill>
                <a:latin typeface="Arial" pitchFamily="34" charset="0"/>
              </a:rPr>
              <a:t>© 2009 Microsoft Corporation. All rights reserved. Microsoft, Windows, Windows Vista and other product names are or may be registered trademarks and/or trademarks in the U.S. and/or other countries.</a:t>
            </a:r>
          </a:p>
          <a:p>
            <a:r>
              <a:rPr lang="en-US" smtClean="0">
                <a:solidFill>
                  <a:srgbClr val="000000"/>
                </a:solidFill>
                <a:latin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Arial" pitchFamily="34" charset="0"/>
              </a:rPr>
            </a:br>
            <a:r>
              <a:rPr lang="en-US" smtClean="0">
                <a:solidFill>
                  <a:srgbClr val="000000"/>
                </a:solidFill>
                <a:latin typeface="Arial" pitchFamily="34" charset="0"/>
              </a:rPr>
              <a:t>MICROSOFT MAKES NO WARRANTIES, EXPRESS, IMPLIED OR STATUTORY, AS TO THE INFORMATION IN THIS PRESENTATION.</a:t>
            </a:r>
          </a:p>
        </p:txBody>
      </p:sp>
      <p:sp>
        <p:nvSpPr>
          <p:cNvPr id="99335" name="Header Placeholder 7"/>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en-US" smtClean="0">
                <a:solidFill>
                  <a:srgbClr val="000000"/>
                </a:solidFill>
                <a:latin typeface="Arial" pitchFamily="34" charset="0"/>
              </a:rPr>
              <a:t>PRISM FY10</a:t>
            </a:r>
          </a:p>
        </p:txBody>
      </p:sp>
    </p:spTree>
    <p:extLst>
      <p:ext uri="{BB962C8B-B14F-4D97-AF65-F5344CB8AC3E}">
        <p14:creationId xmlns:p14="http://schemas.microsoft.com/office/powerpoint/2010/main" val="426855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251520" y="188641"/>
            <a:ext cx="7772400" cy="792088"/>
          </a:xfrm>
        </p:spPr>
        <p:txBody>
          <a:bodyPr/>
          <a:lstStyle>
            <a:lvl1pPr algn="l">
              <a:defRPr/>
            </a:lvl1pPr>
          </a:lstStyle>
          <a:p>
            <a:r>
              <a:rPr lang="tr-TR" dirty="0" smtClean="0"/>
              <a:t>Asıl başlık stili için tıklatın</a:t>
            </a:r>
            <a:endParaRPr lang="tr-TR" dirty="0"/>
          </a:p>
        </p:txBody>
      </p:sp>
      <p:sp>
        <p:nvSpPr>
          <p:cNvPr id="3" name="2 Alt Başlık"/>
          <p:cNvSpPr>
            <a:spLocks noGrp="1"/>
          </p:cNvSpPr>
          <p:nvPr>
            <p:ph type="subTitle" idx="1"/>
          </p:nvPr>
        </p:nvSpPr>
        <p:spPr>
          <a:xfrm>
            <a:off x="467544" y="141277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491880" y="4725144"/>
            <a:ext cx="2895600" cy="365125"/>
          </a:xfrm>
          <a:prstGeom prst="rect">
            <a:avLst/>
          </a:prstGeom>
        </p:spPr>
        <p:txBody>
          <a:bodyPr/>
          <a:lstStyle/>
          <a:p>
            <a:endParaRPr lang="tr-TR" dirty="0"/>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5" name="4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6" name="5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8" name="7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9" name="8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4" name="3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5" name="4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3" name="2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4" name="3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a:xfrm>
            <a:off x="457200" y="6356350"/>
            <a:ext cx="2133600" cy="365125"/>
          </a:xfrm>
          <a:prstGeom prst="rect">
            <a:avLst/>
          </a:prstGeom>
        </p:spPr>
        <p:txBody>
          <a:bodyPr/>
          <a:lstStyle/>
          <a:p>
            <a:fld id="{F1D41A27-D77C-4B10-83F4-C5267200E5D6}" type="datetimeFigureOut">
              <a:rPr lang="tr-TR" smtClean="0"/>
              <a:pPr/>
              <a:t>10.12.2014</a:t>
            </a:fld>
            <a:endParaRPr lang="tr-TR"/>
          </a:p>
        </p:txBody>
      </p:sp>
      <p:sp>
        <p:nvSpPr>
          <p:cNvPr id="6" name="5 Altbilgi Yer Tutucusu"/>
          <p:cNvSpPr>
            <a:spLocks noGrp="1"/>
          </p:cNvSpPr>
          <p:nvPr>
            <p:ph type="ftr" sz="quarter" idx="11"/>
          </p:nvPr>
        </p:nvSpPr>
        <p:spPr>
          <a:xfrm>
            <a:off x="3124200" y="6376243"/>
            <a:ext cx="2895600" cy="365125"/>
          </a:xfrm>
          <a:prstGeom prst="rect">
            <a:avLst/>
          </a:prstGeom>
        </p:spPr>
        <p:txBody>
          <a:bodyPr/>
          <a:lstStyle/>
          <a:p>
            <a:endParaRPr lang="tr-TR"/>
          </a:p>
        </p:txBody>
      </p:sp>
      <p:sp>
        <p:nvSpPr>
          <p:cNvPr id="7" name="6 Slayt Numarası Yer Tutucusu"/>
          <p:cNvSpPr>
            <a:spLocks noGrp="1"/>
          </p:cNvSpPr>
          <p:nvPr>
            <p:ph type="sldNum" sz="quarter" idx="12"/>
          </p:nvPr>
        </p:nvSpPr>
        <p:spPr>
          <a:xfrm>
            <a:off x="6553200" y="6356350"/>
            <a:ext cx="2133600" cy="365125"/>
          </a:xfrm>
          <a:prstGeom prst="rect">
            <a:avLst/>
          </a:prstGeom>
        </p:spPr>
        <p:txBody>
          <a:bodyPr/>
          <a:lstStyle/>
          <a:p>
            <a:fld id="{78BB1A79-B435-4EFB-8724-534F7EF20AED}"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image" Target="../media/image6.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9.png"/><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image" Target="../media/image8.png"/><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cxnSp>
        <p:nvCxnSpPr>
          <p:cNvPr id="7" name="6 Düz Bağlayıcı"/>
          <p:cNvCxnSpPr/>
          <p:nvPr/>
        </p:nvCxnSpPr>
        <p:spPr>
          <a:xfrm>
            <a:off x="1259632" y="6597352"/>
            <a:ext cx="6336704"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8" name="Picture 48" descr="http://t1.gstatic.com/images?q=tbn:ANd9GcQk5s6RTim2HUa0i67gxkZ-k3ZGqQinpRWDkshAxjzfFbWapWQb"/>
          <p:cNvPicPr>
            <a:picLocks noChangeAspect="1" noChangeArrowheads="1"/>
          </p:cNvPicPr>
          <p:nvPr/>
        </p:nvPicPr>
        <p:blipFill>
          <a:blip r:embed="rId14" cstate="print"/>
          <a:srcRect/>
          <a:stretch>
            <a:fillRect/>
          </a:stretch>
        </p:blipFill>
        <p:spPr bwMode="auto">
          <a:xfrm>
            <a:off x="5652120" y="6525344"/>
            <a:ext cx="407010" cy="125186"/>
          </a:xfrm>
          <a:prstGeom prst="rect">
            <a:avLst/>
          </a:prstGeom>
          <a:solidFill>
            <a:schemeClr val="bg1"/>
          </a:solidFill>
          <a:ln w="9525">
            <a:noFill/>
            <a:miter lim="800000"/>
            <a:headEnd/>
            <a:tailEnd/>
          </a:ln>
        </p:spPr>
      </p:pic>
      <p:graphicFrame>
        <p:nvGraphicFramePr>
          <p:cNvPr id="10" name="Object 41"/>
          <p:cNvGraphicFramePr>
            <a:graphicFrameLocks noChangeAspect="1"/>
          </p:cNvGraphicFramePr>
          <p:nvPr/>
        </p:nvGraphicFramePr>
        <p:xfrm>
          <a:off x="3096015" y="6509155"/>
          <a:ext cx="443568" cy="144016"/>
        </p:xfrm>
        <a:graphic>
          <a:graphicData uri="http://schemas.openxmlformats.org/presentationml/2006/ole">
            <mc:AlternateContent xmlns:mc="http://schemas.openxmlformats.org/markup-compatibility/2006">
              <mc:Choice xmlns:v="urn:schemas-microsoft-com:vml" Requires="v">
                <p:oleObj spid="_x0000_s2348" name="Photo Editor Photo" r:id="rId15" imgW="2685714" imgH="619211" progId="">
                  <p:embed/>
                </p:oleObj>
              </mc:Choice>
              <mc:Fallback>
                <p:oleObj name="Photo Editor Photo" r:id="rId15" imgW="2685714" imgH="619211" progId="">
                  <p:embed/>
                  <p:pic>
                    <p:nvPicPr>
                      <p:cNvPr id="0" name="Picture 27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96015" y="6509155"/>
                        <a:ext cx="443568" cy="144016"/>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graphicFrame>
        <p:nvGraphicFramePr>
          <p:cNvPr id="11" name="Object 42"/>
          <p:cNvGraphicFramePr>
            <a:graphicFrameLocks noChangeAspect="1"/>
          </p:cNvGraphicFramePr>
          <p:nvPr/>
        </p:nvGraphicFramePr>
        <p:xfrm>
          <a:off x="2555776" y="6509155"/>
          <a:ext cx="355284" cy="160205"/>
        </p:xfrm>
        <a:graphic>
          <a:graphicData uri="http://schemas.openxmlformats.org/presentationml/2006/ole">
            <mc:AlternateContent xmlns:mc="http://schemas.openxmlformats.org/markup-compatibility/2006">
              <mc:Choice xmlns:v="urn:schemas-microsoft-com:vml" Requires="v">
                <p:oleObj spid="_x0000_s2349" name="Photo Editor Photo" r:id="rId17" imgW="1400000" imgH="685714" progId="">
                  <p:embed/>
                </p:oleObj>
              </mc:Choice>
              <mc:Fallback>
                <p:oleObj name="Photo Editor Photo" r:id="rId17" imgW="1400000" imgH="685714" progId="">
                  <p:embed/>
                  <p:pic>
                    <p:nvPicPr>
                      <p:cNvPr id="0" name="Picture 27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55776" y="6509155"/>
                        <a:ext cx="355284" cy="160205"/>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oleObj>
              </mc:Fallback>
            </mc:AlternateContent>
          </a:graphicData>
        </a:graphic>
      </p:graphicFrame>
      <p:pic>
        <p:nvPicPr>
          <p:cNvPr id="12" name="Picture 43" descr="neotech"/>
          <p:cNvPicPr>
            <a:picLocks noChangeAspect="1" noChangeArrowheads="1"/>
          </p:cNvPicPr>
          <p:nvPr/>
        </p:nvPicPr>
        <p:blipFill>
          <a:blip r:embed="rId19" cstate="print">
            <a:clrChange>
              <a:clrFrom>
                <a:srgbClr val="FFFFFF"/>
              </a:clrFrom>
              <a:clrTo>
                <a:srgbClr val="FFFFFF">
                  <a:alpha val="0"/>
                </a:srgbClr>
              </a:clrTo>
            </a:clrChange>
          </a:blip>
          <a:srcRect/>
          <a:stretch>
            <a:fillRect/>
          </a:stretch>
        </p:blipFill>
        <p:spPr bwMode="auto">
          <a:xfrm>
            <a:off x="5003287" y="6509155"/>
            <a:ext cx="504056" cy="122668"/>
          </a:xfrm>
          <a:prstGeom prst="rect">
            <a:avLst/>
          </a:prstGeom>
          <a:solidFill>
            <a:schemeClr val="bg1"/>
          </a:solidFill>
          <a:ln w="9525">
            <a:noFill/>
            <a:miter lim="800000"/>
            <a:headEnd/>
            <a:tailEnd/>
          </a:ln>
        </p:spPr>
      </p:pic>
      <p:pic>
        <p:nvPicPr>
          <p:cNvPr id="13" name="Picture 44" descr="TEKLOS LOGO"/>
          <p:cNvPicPr>
            <a:picLocks noChangeAspect="1" noChangeArrowheads="1"/>
          </p:cNvPicPr>
          <p:nvPr/>
        </p:nvPicPr>
        <p:blipFill>
          <a:blip r:embed="rId20" cstate="print"/>
          <a:srcRect/>
          <a:stretch>
            <a:fillRect/>
          </a:stretch>
        </p:blipFill>
        <p:spPr bwMode="auto">
          <a:xfrm>
            <a:off x="6834212" y="6499944"/>
            <a:ext cx="296978" cy="148217"/>
          </a:xfrm>
          <a:prstGeom prst="rect">
            <a:avLst/>
          </a:prstGeom>
          <a:solidFill>
            <a:schemeClr val="bg1"/>
          </a:solidFill>
          <a:ln w="9525">
            <a:noFill/>
            <a:miter lim="800000"/>
            <a:headEnd/>
            <a:tailEnd/>
          </a:ln>
        </p:spPr>
      </p:pic>
      <p:pic>
        <p:nvPicPr>
          <p:cNvPr id="14" name="Picture 45" descr="Despec-Turkiye"/>
          <p:cNvPicPr>
            <a:picLocks noChangeAspect="1" noChangeArrowheads="1"/>
          </p:cNvPicPr>
          <p:nvPr/>
        </p:nvPicPr>
        <p:blipFill>
          <a:blip r:embed="rId21" cstate="print"/>
          <a:srcRect/>
          <a:stretch>
            <a:fillRect/>
          </a:stretch>
        </p:blipFill>
        <p:spPr bwMode="auto">
          <a:xfrm>
            <a:off x="3726376" y="6462975"/>
            <a:ext cx="410399" cy="192313"/>
          </a:xfrm>
          <a:prstGeom prst="rect">
            <a:avLst/>
          </a:prstGeom>
          <a:solidFill>
            <a:schemeClr val="bg1"/>
          </a:solidFill>
          <a:ln w="9525">
            <a:noFill/>
            <a:miter lim="800000"/>
            <a:headEnd/>
            <a:tailEnd/>
          </a:ln>
        </p:spPr>
      </p:pic>
      <p:pic>
        <p:nvPicPr>
          <p:cNvPr id="15" name="Picture 46" descr="netex_1"/>
          <p:cNvPicPr>
            <a:picLocks noChangeAspect="1" noChangeArrowheads="1"/>
          </p:cNvPicPr>
          <p:nvPr/>
        </p:nvPicPr>
        <p:blipFill>
          <a:blip r:embed="rId22" cstate="print"/>
          <a:srcRect/>
          <a:stretch>
            <a:fillRect/>
          </a:stretch>
        </p:blipFill>
        <p:spPr bwMode="auto">
          <a:xfrm>
            <a:off x="4320151" y="6509155"/>
            <a:ext cx="615153" cy="144016"/>
          </a:xfrm>
          <a:prstGeom prst="rect">
            <a:avLst/>
          </a:prstGeom>
          <a:solidFill>
            <a:schemeClr val="bg1"/>
          </a:solidFill>
          <a:ln w="9525">
            <a:noFill/>
            <a:miter lim="800000"/>
            <a:headEnd/>
            <a:tailEnd/>
          </a:ln>
        </p:spPr>
      </p:pic>
      <p:cxnSp>
        <p:nvCxnSpPr>
          <p:cNvPr id="16" name="15 Düz Bağlayıcı"/>
          <p:cNvCxnSpPr/>
          <p:nvPr/>
        </p:nvCxnSpPr>
        <p:spPr>
          <a:xfrm>
            <a:off x="539552" y="908720"/>
            <a:ext cx="69847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17" name="Picture 3" descr="Indexgrup1"/>
          <p:cNvPicPr>
            <a:picLocks noChangeAspect="1" noChangeArrowheads="1"/>
          </p:cNvPicPr>
          <p:nvPr/>
        </p:nvPicPr>
        <p:blipFill>
          <a:blip r:embed="rId23" cstate="print"/>
          <a:srcRect/>
          <a:stretch>
            <a:fillRect/>
          </a:stretch>
        </p:blipFill>
        <p:spPr bwMode="auto">
          <a:xfrm>
            <a:off x="251520" y="6309320"/>
            <a:ext cx="916441" cy="440434"/>
          </a:xfrm>
          <a:prstGeom prst="rect">
            <a:avLst/>
          </a:prstGeom>
          <a:solidFill>
            <a:schemeClr val="bg1"/>
          </a:solidFill>
          <a:ln w="9525">
            <a:noFill/>
            <a:miter lim="800000"/>
            <a:headEnd/>
            <a:tailEnd/>
          </a:ln>
        </p:spPr>
      </p:pic>
      <p:pic>
        <p:nvPicPr>
          <p:cNvPr id="18" name="Picture 2"/>
          <p:cNvPicPr>
            <a:picLocks noChangeAspect="1" noChangeArrowheads="1"/>
          </p:cNvPicPr>
          <p:nvPr userDrawn="1"/>
        </p:nvPicPr>
        <p:blipFill>
          <a:blip r:embed="rId24" cstate="print"/>
          <a:srcRect/>
          <a:stretch>
            <a:fillRect/>
          </a:stretch>
        </p:blipFill>
        <p:spPr bwMode="auto">
          <a:xfrm>
            <a:off x="6228184" y="6496078"/>
            <a:ext cx="459085" cy="14158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Unicode MS" pitchFamily="34" charset="-128"/>
          <a:ea typeface="Arial Unicode MS" pitchFamily="34" charset="-128"/>
          <a:cs typeface="Arial Unicode MS"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chart" Target="../charts/chart1.xml"/><Relationship Id="rId5" Type="http://schemas.openxmlformats.org/officeDocument/2006/relationships/image" Target="../media/image1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6.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39552" y="1916832"/>
            <a:ext cx="8064896" cy="1717849"/>
          </a:xfrm>
          <a:prstGeom prst="rect">
            <a:avLst/>
          </a:prstGeom>
        </p:spPr>
        <p:txBody>
          <a:bodyPr vert="horz" lIns="91440" tIns="45720" rIns="91440" bIns="45720" rtlCol="0" anchor="ctr">
            <a:noAutofit/>
          </a:bodyPr>
          <a:lstStyle/>
          <a:p>
            <a:pPr algn="ctr">
              <a:defRPr/>
            </a:pPr>
            <a:endPar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6" name="1 Başlık"/>
          <p:cNvSpPr txBox="1">
            <a:spLocks/>
          </p:cNvSpPr>
          <p:nvPr/>
        </p:nvSpPr>
        <p:spPr bwMode="auto">
          <a:xfrm>
            <a:off x="717550" y="1884363"/>
            <a:ext cx="8001000" cy="493712"/>
          </a:xfrm>
          <a:prstGeom prst="rect">
            <a:avLst/>
          </a:prstGeom>
          <a:noFill/>
          <a:ln w="9525">
            <a:noFill/>
            <a:miter lim="800000"/>
            <a:headEnd/>
            <a:tailEnd/>
          </a:ln>
        </p:spPr>
        <p:txBody>
          <a:bodyPr anchor="ctr"/>
          <a:lstStyle/>
          <a:p>
            <a:pPr>
              <a:defRPr/>
            </a:pP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Indeks</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Computer</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Inc</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7" name="1 Başlık"/>
          <p:cNvSpPr txBox="1">
            <a:spLocks/>
          </p:cNvSpPr>
          <p:nvPr/>
        </p:nvSpPr>
        <p:spPr bwMode="auto">
          <a:xfrm>
            <a:off x="467544" y="2996952"/>
            <a:ext cx="8001000" cy="493713"/>
          </a:xfrm>
          <a:prstGeom prst="rect">
            <a:avLst/>
          </a:prstGeom>
          <a:noFill/>
          <a:ln w="9525">
            <a:noFill/>
            <a:miter lim="800000"/>
            <a:headEnd/>
            <a:tailEnd/>
          </a:ln>
        </p:spPr>
        <p:txBody>
          <a:bodyPr anchor="ctr"/>
          <a:lstStyle/>
          <a:p>
            <a:pPr algn="ctr">
              <a:defRPr/>
            </a:pP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 </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3rd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Quarter</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 Financial &amp;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Operational</a:t>
            </a:r>
            <a:r>
              <a:rPr lang="tr-TR" sz="24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24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Results</a:t>
            </a:r>
            <a:endParaRPr lang="tr-TR" sz="24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8" name="1 Başlık"/>
          <p:cNvSpPr txBox="1">
            <a:spLocks/>
          </p:cNvSpPr>
          <p:nvPr/>
        </p:nvSpPr>
        <p:spPr bwMode="auto">
          <a:xfrm>
            <a:off x="539552" y="3436541"/>
            <a:ext cx="7236296" cy="1000571"/>
          </a:xfrm>
          <a:prstGeom prst="rect">
            <a:avLst/>
          </a:prstGeom>
          <a:noFill/>
          <a:ln w="9525">
            <a:noFill/>
            <a:miter lim="800000"/>
            <a:headEnd/>
            <a:tailEnd/>
          </a:ln>
        </p:spPr>
        <p:txBody>
          <a:bodyPr anchor="ctr"/>
          <a:lstStyle/>
          <a:p>
            <a:pPr algn="ctr">
              <a:defRPr/>
            </a:pP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Analyst</a:t>
            </a:r>
            <a:r>
              <a:rPr lang="tr-TR" sz="40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40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Presentation</a:t>
            </a:r>
            <a:endParaRPr lang="tr-TR" sz="40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sp>
        <p:nvSpPr>
          <p:cNvPr id="9" name="8 Metin kutusu"/>
          <p:cNvSpPr txBox="1"/>
          <p:nvPr/>
        </p:nvSpPr>
        <p:spPr>
          <a:xfrm>
            <a:off x="4283968" y="4509120"/>
            <a:ext cx="4442073" cy="1323439"/>
          </a:xfrm>
          <a:prstGeom prst="rect">
            <a:avLst/>
          </a:prstGeom>
          <a:noFill/>
        </p:spPr>
        <p:txBody>
          <a:bodyPr wrap="square">
            <a:spAutoFit/>
          </a:bodyPr>
          <a:lstStyle/>
          <a:p>
            <a:pPr algn="r">
              <a:defRPr/>
            </a:pPr>
            <a:endParaRPr lang="tr-TR" sz="1600" b="1"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endParaRPr lang="tr-TR" sz="1600" dirty="0">
              <a:latin typeface="Arial Unicode MS" pitchFamily="34" charset="-128"/>
              <a:ea typeface="Arial Unicode MS" pitchFamily="34" charset="-128"/>
              <a:cs typeface="Arial Unicode MS" pitchFamily="34" charset="-128"/>
            </a:endParaRP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10 </a:t>
            </a:r>
            <a:r>
              <a:rPr lang="tr-TR" sz="1600" b="1" dirty="0" err="1" smtClean="0">
                <a:solidFill>
                  <a:schemeClr val="tx1">
                    <a:lumMod val="65000"/>
                    <a:lumOff val="35000"/>
                  </a:schemeClr>
                </a:solidFill>
                <a:latin typeface="Arial Unicode MS" pitchFamily="34" charset="-128"/>
                <a:ea typeface="Arial Unicode MS" pitchFamily="34" charset="-128"/>
                <a:cs typeface="Arial Unicode MS" pitchFamily="34" charset="-128"/>
              </a:rPr>
              <a:t>November</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 </a:t>
            </a: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2014</a:t>
            </a:r>
          </a:p>
          <a:p>
            <a:pPr algn="r">
              <a:defRPr/>
            </a:pPr>
            <a:r>
              <a:rPr lang="tr-TR" sz="1600" b="1" dirty="0" smtClean="0">
                <a:solidFill>
                  <a:schemeClr val="tx1">
                    <a:lumMod val="65000"/>
                    <a:lumOff val="35000"/>
                  </a:schemeClr>
                </a:solidFill>
                <a:latin typeface="Arial Unicode MS" pitchFamily="34" charset="-128"/>
                <a:ea typeface="Arial Unicode MS" pitchFamily="34" charset="-128"/>
                <a:cs typeface="Arial Unicode MS" pitchFamily="34" charset="-128"/>
              </a:rPr>
              <a:t>İstanbul</a:t>
            </a:r>
            <a:endParaRPr lang="tr-TR" sz="1600" b="1" dirty="0">
              <a:solidFill>
                <a:schemeClr val="tx1">
                  <a:lumMod val="65000"/>
                  <a:lumOff val="35000"/>
                </a:schemeClr>
              </a:solidFill>
              <a:latin typeface="Arial Unicode MS" pitchFamily="34" charset="-128"/>
              <a:ea typeface="Arial Unicode MS" pitchFamily="34" charset="-128"/>
              <a:cs typeface="Arial Unicode MS" pitchFamily="34" charset="-128"/>
            </a:endParaRPr>
          </a:p>
        </p:txBody>
      </p:sp>
      <p:graphicFrame>
        <p:nvGraphicFramePr>
          <p:cNvPr id="345106" name="Object 18"/>
          <p:cNvGraphicFramePr>
            <a:graphicFrameLocks noChangeAspect="1"/>
          </p:cNvGraphicFramePr>
          <p:nvPr/>
        </p:nvGraphicFramePr>
        <p:xfrm>
          <a:off x="3865563" y="260350"/>
          <a:ext cx="1427162" cy="647700"/>
        </p:xfrm>
        <a:graphic>
          <a:graphicData uri="http://schemas.openxmlformats.org/presentationml/2006/ole">
            <mc:AlternateContent xmlns:mc="http://schemas.openxmlformats.org/markup-compatibility/2006">
              <mc:Choice xmlns:v="urn:schemas-microsoft-com:vml" Requires="v">
                <p:oleObj spid="_x0000_s345117"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5563" y="260350"/>
                        <a:ext cx="142716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02609919"/>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1 Başlık"/>
          <p:cNvSpPr>
            <a:spLocks noGrp="1"/>
          </p:cNvSpPr>
          <p:nvPr>
            <p:ph type="title"/>
          </p:nvPr>
        </p:nvSpPr>
        <p:spPr>
          <a:xfrm>
            <a:off x="323528" y="2852936"/>
            <a:ext cx="6208713" cy="493713"/>
          </a:xfrm>
        </p:spPr>
        <p:txBody>
          <a:bodyPr>
            <a:noAutofit/>
          </a:bodyPr>
          <a:lstStyle/>
          <a:p>
            <a:pPr algn="l" eaLnBrk="1" hangingPunct="1"/>
            <a:r>
              <a:rPr lang="tr-TR" sz="4000" dirty="0" smtClean="0">
                <a:solidFill>
                  <a:schemeClr val="tx1">
                    <a:lumMod val="50000"/>
                    <a:lumOff val="50000"/>
                  </a:schemeClr>
                </a:solidFill>
              </a:rPr>
              <a:t>T</a:t>
            </a:r>
            <a:r>
              <a:rPr lang="en-GB" sz="4000" dirty="0" smtClean="0">
                <a:solidFill>
                  <a:schemeClr val="tx1">
                    <a:lumMod val="50000"/>
                    <a:lumOff val="50000"/>
                  </a:schemeClr>
                </a:solidFill>
              </a:rPr>
              <a:t>hanks...</a:t>
            </a:r>
            <a:endParaRPr lang="tr-TR" sz="4000" dirty="0" smtClean="0">
              <a:solidFill>
                <a:schemeClr val="tx1">
                  <a:lumMod val="50000"/>
                  <a:lumOff val="50000"/>
                </a:schemeClr>
              </a:solidFill>
            </a:endParaRPr>
          </a:p>
        </p:txBody>
      </p:sp>
      <p:pic>
        <p:nvPicPr>
          <p:cNvPr id="3440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3835" y="1340768"/>
            <a:ext cx="4846637" cy="3730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C:\Users\b-oshosa\Desktop\innovation-lab-marquee.png"/>
          <p:cNvPicPr>
            <a:picLocks noChangeAspect="1" noChangeArrowheads="1"/>
          </p:cNvPicPr>
          <p:nvPr/>
        </p:nvPicPr>
        <p:blipFill>
          <a:blip r:embed="rId4" cstate="print"/>
          <a:srcRect/>
          <a:stretch>
            <a:fillRect/>
          </a:stretch>
        </p:blipFill>
        <p:spPr bwMode="auto">
          <a:xfrm>
            <a:off x="3923928" y="1340768"/>
            <a:ext cx="4957886" cy="3744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Metin kutusu"/>
          <p:cNvSpPr txBox="1"/>
          <p:nvPr/>
        </p:nvSpPr>
        <p:spPr>
          <a:xfrm>
            <a:off x="4139952" y="4653136"/>
            <a:ext cx="2880320" cy="307777"/>
          </a:xfrm>
          <a:prstGeom prst="rect">
            <a:avLst/>
          </a:prstGeom>
          <a:noFill/>
        </p:spPr>
        <p:txBody>
          <a:bodyPr wrap="square" rtlCol="0">
            <a:spAutoFit/>
          </a:bodyPr>
          <a:lstStyle/>
          <a:p>
            <a:r>
              <a:rPr lang="en-GB" sz="1400" b="1" dirty="0" smtClean="0">
                <a:solidFill>
                  <a:schemeClr val="bg1">
                    <a:lumMod val="50000"/>
                  </a:schemeClr>
                </a:solidFill>
                <a:latin typeface="Arial" pitchFamily="34" charset="0"/>
                <a:cs typeface="Arial" pitchFamily="34" charset="0"/>
              </a:rPr>
              <a:t>Think About the Environment!</a:t>
            </a:r>
            <a:endParaRPr lang="en-GB" sz="14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820219621"/>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bwMode="auto">
          <a:xfrm>
            <a:off x="0" y="1074738"/>
            <a:ext cx="6208713" cy="493712"/>
          </a:xfrm>
          <a:prstGeom prst="rect">
            <a:avLst/>
          </a:prstGeom>
          <a:noFill/>
          <a:ln w="9525">
            <a:noFill/>
            <a:miter lim="800000"/>
            <a:headEnd/>
            <a:tailEnd/>
          </a:ln>
        </p:spPr>
        <p:txBody>
          <a:bodyPr anchor="ctr"/>
          <a:lstStyle/>
          <a:p>
            <a:pPr eaLnBrk="0" hangingPunct="0">
              <a:defRPr/>
            </a:pPr>
            <a:r>
              <a:rPr lang="tr-TR" sz="2400" b="1" dirty="0">
                <a:cs typeface="Arial" pitchFamily="34" charset="0"/>
              </a:rPr>
              <a:t>        </a:t>
            </a:r>
            <a:r>
              <a:rPr lang="en-GB" sz="2400" b="1" dirty="0">
                <a:cs typeface="Arial" pitchFamily="34" charset="0"/>
              </a:rPr>
              <a:t>Disclaimer</a:t>
            </a:r>
            <a:endParaRPr lang="tr-TR" sz="2400" b="1" kern="0" dirty="0">
              <a:solidFill>
                <a:schemeClr val="tx2"/>
              </a:solidFill>
              <a:latin typeface="+mj-lt"/>
              <a:ea typeface="+mj-ea"/>
              <a:cs typeface="+mj-cs"/>
            </a:endParaRPr>
          </a:p>
        </p:txBody>
      </p:sp>
      <p:sp>
        <p:nvSpPr>
          <p:cNvPr id="40963" name="2 İçerik Yer Tutucusu"/>
          <p:cNvSpPr>
            <a:spLocks noGrp="1"/>
          </p:cNvSpPr>
          <p:nvPr>
            <p:ph idx="1"/>
          </p:nvPr>
        </p:nvSpPr>
        <p:spPr>
          <a:xfrm>
            <a:off x="639763" y="1554163"/>
            <a:ext cx="7818437" cy="4525962"/>
          </a:xfrm>
        </p:spPr>
        <p:txBody>
          <a:bodyPr/>
          <a:lstStyle/>
          <a:p>
            <a:pPr algn="just">
              <a:buFont typeface="Arial" pitchFamily="34" charset="0"/>
              <a:buNone/>
              <a:defRPr/>
            </a:pPr>
            <a:r>
              <a:rPr lang="en-GB" sz="1600" dirty="0" smtClean="0"/>
              <a:t>	</a:t>
            </a:r>
            <a:r>
              <a:rPr lang="en-GB" sz="2000" kern="1200" dirty="0" smtClean="0">
                <a:latin typeface="Arial" pitchFamily="34" charset="0"/>
                <a:cs typeface="Arial" pitchFamily="34" charset="0"/>
              </a:rPr>
              <a:t> </a:t>
            </a:r>
            <a:r>
              <a:rPr lang="tr-TR" sz="2000" kern="1200" dirty="0" smtClean="0">
                <a:latin typeface="Arial" pitchFamily="34" charset="0"/>
                <a:cs typeface="Arial" pitchFamily="34" charset="0"/>
              </a:rPr>
              <a:t>      </a:t>
            </a:r>
            <a:r>
              <a:rPr lang="en-GB" sz="2000" kern="1200" dirty="0" smtClean="0">
                <a:latin typeface="Arial" pitchFamily="34" charset="0"/>
                <a:cs typeface="Arial" pitchFamily="34" charset="0"/>
              </a:rPr>
              <a:t>This presentation contains information and analysis on financial statements as well as forward-looking statements that reflect the Company management’s current views with respect to certain future events. Although it is believed that the information and  analysis are correct and expectations reflected in these statements are reasonable, they may be affected by a variety of variables and changes in underlying assumptions that could cause actual results to differ materially.</a:t>
            </a:r>
          </a:p>
          <a:p>
            <a:pPr algn="just">
              <a:buFont typeface="Arial" pitchFamily="34" charset="0"/>
              <a:buNone/>
              <a:defRPr/>
            </a:pPr>
            <a:endParaRPr lang="en-GB" sz="2000" kern="1200" dirty="0" smtClean="0">
              <a:latin typeface="Arial" pitchFamily="34" charset="0"/>
              <a:cs typeface="Arial" pitchFamily="34" charset="0"/>
            </a:endParaRPr>
          </a:p>
          <a:p>
            <a:pPr algn="just">
              <a:buFont typeface="Arial" pitchFamily="34" charset="0"/>
              <a:buNone/>
              <a:defRPr/>
            </a:pPr>
            <a:r>
              <a:rPr lang="en-GB" sz="2000" kern="1200" dirty="0" smtClean="0">
                <a:latin typeface="Arial" pitchFamily="34" charset="0"/>
                <a:cs typeface="Arial" pitchFamily="34" charset="0"/>
              </a:rPr>
              <a:t>	 </a:t>
            </a:r>
            <a:r>
              <a:rPr lang="tr-TR" sz="2000" kern="1200" dirty="0" smtClean="0">
                <a:latin typeface="Arial" pitchFamily="34" charset="0"/>
                <a:cs typeface="Arial" pitchFamily="34" charset="0"/>
              </a:rPr>
              <a:t>      </a:t>
            </a:r>
            <a:r>
              <a:rPr lang="en-GB" sz="2000" kern="1200" dirty="0" smtClean="0">
                <a:latin typeface="Arial" pitchFamily="34" charset="0"/>
                <a:cs typeface="Arial" pitchFamily="34" charset="0"/>
              </a:rPr>
              <a:t>Neither Index Computer nor any of its managers or employees nor any other person shall have any liability whatsoever for any loss arising from the use of this presentation. </a:t>
            </a:r>
          </a:p>
          <a:p>
            <a:pPr algn="just">
              <a:defRPr/>
            </a:pPr>
            <a:endParaRPr lang="en-GB" sz="2000" kern="12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9512" y="404664"/>
            <a:ext cx="7200800" cy="515938"/>
          </a:xfrm>
        </p:spPr>
        <p:txBody>
          <a:bodyPr>
            <a:noAutofit/>
          </a:bodyPr>
          <a:lstStyle/>
          <a:p>
            <a:pPr algn="l"/>
            <a:r>
              <a:rPr lang="en-GB" dirty="0" smtClean="0">
                <a:solidFill>
                  <a:schemeClr val="tx1">
                    <a:lumMod val="50000"/>
                    <a:lumOff val="50000"/>
                  </a:schemeClr>
                </a:solidFill>
              </a:rPr>
              <a:t>R</a:t>
            </a:r>
            <a:r>
              <a:rPr lang="tr-TR" dirty="0" err="1" smtClean="0">
                <a:solidFill>
                  <a:schemeClr val="tx1">
                    <a:lumMod val="50000"/>
                    <a:lumOff val="50000"/>
                  </a:schemeClr>
                </a:solidFill>
              </a:rPr>
              <a:t>evenue</a:t>
            </a:r>
            <a:r>
              <a:rPr lang="tr-TR" dirty="0" smtClean="0">
                <a:solidFill>
                  <a:schemeClr val="tx1">
                    <a:lumMod val="50000"/>
                    <a:lumOff val="50000"/>
                  </a:schemeClr>
                </a:solidFill>
              </a:rPr>
              <a:t> &amp; </a:t>
            </a:r>
            <a:r>
              <a:rPr lang="tr-TR" dirty="0" err="1" smtClean="0">
                <a:solidFill>
                  <a:schemeClr val="tx1">
                    <a:lumMod val="50000"/>
                    <a:lumOff val="50000"/>
                  </a:schemeClr>
                </a:solidFill>
              </a:rPr>
              <a:t>Gross</a:t>
            </a:r>
            <a:r>
              <a:rPr lang="tr-TR" dirty="0" smtClean="0">
                <a:solidFill>
                  <a:schemeClr val="tx1">
                    <a:lumMod val="50000"/>
                    <a:lumOff val="50000"/>
                  </a:schemeClr>
                </a:solidFill>
              </a:rPr>
              <a:t> </a:t>
            </a:r>
            <a:r>
              <a:rPr lang="tr-TR" dirty="0" err="1" smtClean="0">
                <a:solidFill>
                  <a:schemeClr val="tx1">
                    <a:lumMod val="50000"/>
                    <a:lumOff val="50000"/>
                  </a:schemeClr>
                </a:solidFill>
              </a:rPr>
              <a:t>Profit</a:t>
            </a:r>
            <a:r>
              <a:rPr lang="tr-TR" dirty="0" smtClean="0">
                <a:solidFill>
                  <a:schemeClr val="tx1">
                    <a:lumMod val="50000"/>
                    <a:lumOff val="50000"/>
                  </a:schemeClr>
                </a:solidFill>
              </a:rPr>
              <a:t> </a:t>
            </a:r>
            <a:r>
              <a:rPr lang="tr-TR" sz="2000" dirty="0" smtClean="0">
                <a:solidFill>
                  <a:schemeClr val="tx1">
                    <a:lumMod val="50000"/>
                    <a:lumOff val="50000"/>
                  </a:schemeClr>
                </a:solidFill>
              </a:rPr>
              <a:t>(x000 TRL )</a:t>
            </a:r>
          </a:p>
        </p:txBody>
      </p:sp>
      <p:graphicFrame>
        <p:nvGraphicFramePr>
          <p:cNvPr id="346130" name="Object 18"/>
          <p:cNvGraphicFramePr>
            <a:graphicFrameLocks noChangeAspect="1"/>
          </p:cNvGraphicFramePr>
          <p:nvPr/>
        </p:nvGraphicFramePr>
        <p:xfrm>
          <a:off x="7874000" y="260648"/>
          <a:ext cx="977900" cy="444500"/>
        </p:xfrm>
        <a:graphic>
          <a:graphicData uri="http://schemas.openxmlformats.org/presentationml/2006/ole">
            <mc:AlternateContent xmlns:mc="http://schemas.openxmlformats.org/markup-compatibility/2006">
              <mc:Choice xmlns:v="urn:schemas-microsoft-com:vml" Requires="v">
                <p:oleObj spid="_x0000_s367629" name="Photo Editor Photo" r:id="rId3" imgW="1400000" imgH="685714" progId="">
                  <p:embed/>
                </p:oleObj>
              </mc:Choice>
              <mc:Fallback>
                <p:oleObj name="Photo Editor Photo" r:id="rId3" imgW="1400000" imgH="68571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648"/>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1280912" y="1844824"/>
            <a:ext cx="6508514" cy="1990207"/>
          </a:xfrm>
          <a:prstGeom prst="rect">
            <a:avLst/>
          </a:prstGeom>
        </p:spPr>
      </p:pic>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9512" y="404664"/>
            <a:ext cx="7200800" cy="515938"/>
          </a:xfrm>
        </p:spPr>
        <p:txBody>
          <a:bodyPr>
            <a:normAutofit fontScale="90000"/>
          </a:bodyPr>
          <a:lstStyle/>
          <a:p>
            <a:pPr algn="l"/>
            <a:r>
              <a:rPr lang="tr-TR" sz="3100" dirty="0" err="1" smtClean="0">
                <a:solidFill>
                  <a:schemeClr val="tx1">
                    <a:lumMod val="50000"/>
                    <a:lumOff val="50000"/>
                  </a:schemeClr>
                </a:solidFill>
              </a:rPr>
              <a:t>Summarized</a:t>
            </a:r>
            <a:r>
              <a:rPr lang="tr-TR" sz="3100" dirty="0" smtClean="0">
                <a:solidFill>
                  <a:schemeClr val="tx1">
                    <a:lumMod val="50000"/>
                    <a:lumOff val="50000"/>
                  </a:schemeClr>
                </a:solidFill>
              </a:rPr>
              <a:t> P/L </a:t>
            </a:r>
            <a:r>
              <a:rPr lang="tr-TR" sz="3100" dirty="0" err="1" smtClean="0">
                <a:solidFill>
                  <a:schemeClr val="tx1">
                    <a:lumMod val="50000"/>
                    <a:lumOff val="50000"/>
                  </a:schemeClr>
                </a:solidFill>
              </a:rPr>
              <a:t>Account</a:t>
            </a:r>
            <a:r>
              <a:rPr lang="tr-TR" sz="3100" dirty="0" smtClean="0">
                <a:solidFill>
                  <a:schemeClr val="tx1">
                    <a:lumMod val="50000"/>
                    <a:lumOff val="50000"/>
                  </a:schemeClr>
                </a:solidFill>
              </a:rPr>
              <a:t> – </a:t>
            </a:r>
            <a:r>
              <a:rPr lang="tr-TR" sz="2200" dirty="0" smtClean="0">
                <a:solidFill>
                  <a:schemeClr val="tx1">
                    <a:lumMod val="50000"/>
                    <a:lumOff val="50000"/>
                  </a:schemeClr>
                </a:solidFill>
              </a:rPr>
              <a:t>2014 </a:t>
            </a:r>
            <a:r>
              <a:rPr lang="tr-TR" sz="2200" dirty="0" smtClean="0">
                <a:solidFill>
                  <a:schemeClr val="tx1">
                    <a:lumMod val="50000"/>
                    <a:lumOff val="50000"/>
                  </a:schemeClr>
                </a:solidFill>
              </a:rPr>
              <a:t>(000 TRL)</a:t>
            </a:r>
          </a:p>
        </p:txBody>
      </p:sp>
      <p:graphicFrame>
        <p:nvGraphicFramePr>
          <p:cNvPr id="346130" name="Object 18"/>
          <p:cNvGraphicFramePr>
            <a:graphicFrameLocks noChangeAspect="1"/>
          </p:cNvGraphicFramePr>
          <p:nvPr/>
        </p:nvGraphicFramePr>
        <p:xfrm>
          <a:off x="7874000" y="260648"/>
          <a:ext cx="977900" cy="444500"/>
        </p:xfrm>
        <a:graphic>
          <a:graphicData uri="http://schemas.openxmlformats.org/presentationml/2006/ole">
            <mc:AlternateContent xmlns:mc="http://schemas.openxmlformats.org/markup-compatibility/2006">
              <mc:Choice xmlns:v="urn:schemas-microsoft-com:vml" Requires="v">
                <p:oleObj spid="_x0000_s346141"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648"/>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251519" y="1340768"/>
            <a:ext cx="8723413" cy="4038351"/>
          </a:xfrm>
          <a:prstGeom prst="rect">
            <a:avLst/>
          </a:prstGeom>
        </p:spPr>
      </p:pic>
    </p:spTree>
    <p:extLst>
      <p:ext uri="{BB962C8B-B14F-4D97-AF65-F5344CB8AC3E}">
        <p14:creationId xmlns:p14="http://schemas.microsoft.com/office/powerpoint/2010/main" val="23066830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a:xfrm>
            <a:off x="179511" y="392782"/>
            <a:ext cx="6120681" cy="515938"/>
          </a:xfrm>
        </p:spPr>
        <p:txBody>
          <a:bodyPr>
            <a:normAutofit fontScale="90000"/>
          </a:bodyPr>
          <a:lstStyle/>
          <a:p>
            <a:pPr algn="l"/>
            <a:r>
              <a:rPr lang="tr-TR" sz="3100" dirty="0" err="1" smtClean="0">
                <a:solidFill>
                  <a:schemeClr val="tx1">
                    <a:lumMod val="50000"/>
                    <a:lumOff val="50000"/>
                  </a:schemeClr>
                </a:solidFill>
              </a:rPr>
              <a:t>Summarized</a:t>
            </a:r>
            <a:r>
              <a:rPr lang="tr-TR" sz="3100" dirty="0" smtClean="0">
                <a:solidFill>
                  <a:schemeClr val="tx1">
                    <a:lumMod val="50000"/>
                    <a:lumOff val="50000"/>
                  </a:schemeClr>
                </a:solidFill>
              </a:rPr>
              <a:t> </a:t>
            </a:r>
            <a:r>
              <a:rPr lang="tr-TR" sz="3100" dirty="0" err="1" smtClean="0">
                <a:solidFill>
                  <a:schemeClr val="tx1">
                    <a:lumMod val="50000"/>
                    <a:lumOff val="50000"/>
                  </a:schemeClr>
                </a:solidFill>
              </a:rPr>
              <a:t>Balance</a:t>
            </a:r>
            <a:r>
              <a:rPr lang="tr-TR" sz="3100" dirty="0" smtClean="0">
                <a:solidFill>
                  <a:schemeClr val="tx1">
                    <a:lumMod val="50000"/>
                    <a:lumOff val="50000"/>
                  </a:schemeClr>
                </a:solidFill>
              </a:rPr>
              <a:t> </a:t>
            </a:r>
            <a:r>
              <a:rPr lang="tr-TR" sz="3100" dirty="0" err="1" smtClean="0">
                <a:solidFill>
                  <a:schemeClr val="tx1">
                    <a:lumMod val="50000"/>
                    <a:lumOff val="50000"/>
                  </a:schemeClr>
                </a:solidFill>
              </a:rPr>
              <a:t>Sheet</a:t>
            </a:r>
            <a:r>
              <a:rPr lang="tr-TR" sz="3100" dirty="0" smtClean="0">
                <a:solidFill>
                  <a:schemeClr val="tx1">
                    <a:lumMod val="50000"/>
                    <a:lumOff val="50000"/>
                  </a:schemeClr>
                </a:solidFill>
              </a:rPr>
              <a:t> </a:t>
            </a:r>
            <a:r>
              <a:rPr lang="tr-TR" sz="2200" dirty="0" smtClean="0">
                <a:solidFill>
                  <a:schemeClr val="tx1">
                    <a:lumMod val="50000"/>
                    <a:lumOff val="50000"/>
                  </a:schemeClr>
                </a:solidFill>
              </a:rPr>
              <a:t>(000 TRL)</a:t>
            </a:r>
          </a:p>
        </p:txBody>
      </p:sp>
      <p:graphicFrame>
        <p:nvGraphicFramePr>
          <p:cNvPr id="347154" name="Object 18"/>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7166"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Resim 3"/>
          <p:cNvPicPr>
            <a:picLocks noChangeAspect="1"/>
          </p:cNvPicPr>
          <p:nvPr/>
        </p:nvPicPr>
        <p:blipFill>
          <a:blip r:embed="rId5"/>
          <a:stretch>
            <a:fillRect/>
          </a:stretch>
        </p:blipFill>
        <p:spPr>
          <a:xfrm>
            <a:off x="49212" y="1412776"/>
            <a:ext cx="8987283" cy="2476015"/>
          </a:xfrm>
          <a:prstGeom prst="rect">
            <a:avLst/>
          </a:prstGeom>
        </p:spPr>
      </p:pic>
      <p:pic>
        <p:nvPicPr>
          <p:cNvPr id="5" name="Resim 4"/>
          <p:cNvPicPr>
            <a:picLocks noChangeAspect="1"/>
          </p:cNvPicPr>
          <p:nvPr/>
        </p:nvPicPr>
        <p:blipFill>
          <a:blip r:embed="rId6"/>
          <a:stretch>
            <a:fillRect/>
          </a:stretch>
        </p:blipFill>
        <p:spPr>
          <a:xfrm>
            <a:off x="1684636" y="4149080"/>
            <a:ext cx="5731467" cy="1272627"/>
          </a:xfrm>
          <a:prstGeom prst="rect">
            <a:avLst/>
          </a:prstGeom>
        </p:spPr>
      </p:pic>
    </p:spTree>
    <p:extLst>
      <p:ext uri="{BB962C8B-B14F-4D97-AF65-F5344CB8AC3E}">
        <p14:creationId xmlns:p14="http://schemas.microsoft.com/office/powerpoint/2010/main" val="3847920016"/>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smtClean="0">
                <a:solidFill>
                  <a:schemeClr val="tx1">
                    <a:lumMod val="50000"/>
                    <a:lumOff val="50000"/>
                  </a:schemeClr>
                </a:solidFill>
              </a:rPr>
              <a:t>Net </a:t>
            </a:r>
            <a:r>
              <a:rPr lang="tr-TR" dirty="0" err="1" smtClean="0">
                <a:solidFill>
                  <a:schemeClr val="tx1">
                    <a:lumMod val="50000"/>
                    <a:lumOff val="50000"/>
                  </a:schemeClr>
                </a:solidFill>
              </a:rPr>
              <a:t>Financial</a:t>
            </a:r>
            <a:r>
              <a:rPr lang="tr-TR" dirty="0" smtClean="0">
                <a:solidFill>
                  <a:schemeClr val="tx1">
                    <a:lumMod val="50000"/>
                    <a:lumOff val="50000"/>
                  </a:schemeClr>
                </a:solidFill>
              </a:rPr>
              <a:t> </a:t>
            </a:r>
            <a:r>
              <a:rPr lang="tr-TR" dirty="0" err="1" smtClean="0">
                <a:solidFill>
                  <a:schemeClr val="tx1">
                    <a:lumMod val="50000"/>
                    <a:lumOff val="50000"/>
                  </a:schemeClr>
                </a:solidFill>
              </a:rPr>
              <a:t>Debt</a:t>
            </a:r>
            <a:r>
              <a:rPr lang="tr-TR" dirty="0" smtClean="0">
                <a:solidFill>
                  <a:schemeClr val="tx1">
                    <a:lumMod val="50000"/>
                    <a:lumOff val="50000"/>
                  </a:schemeClr>
                </a:solidFill>
              </a:rPr>
              <a:t> </a:t>
            </a:r>
            <a:r>
              <a:rPr lang="tr-TR" sz="2000" dirty="0" smtClean="0">
                <a:solidFill>
                  <a:schemeClr val="tx1">
                    <a:lumMod val="50000"/>
                    <a:lumOff val="50000"/>
                  </a:schemeClr>
                </a:solidFill>
              </a:rPr>
              <a:t>(000 TRL &amp; USD)</a:t>
            </a:r>
          </a:p>
        </p:txBody>
      </p:sp>
      <p:graphicFrame>
        <p:nvGraphicFramePr>
          <p:cNvPr id="348178" name="Object 18"/>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8190"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395536" y="1412776"/>
            <a:ext cx="8311050" cy="3333429"/>
          </a:xfrm>
          <a:prstGeom prst="rect">
            <a:avLst/>
          </a:prstGeom>
        </p:spPr>
      </p:pic>
    </p:spTree>
    <p:extLst>
      <p:ext uri="{BB962C8B-B14F-4D97-AF65-F5344CB8AC3E}">
        <p14:creationId xmlns:p14="http://schemas.microsoft.com/office/powerpoint/2010/main" val="84678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Başlık"/>
          <p:cNvSpPr>
            <a:spLocks noGrp="1"/>
          </p:cNvSpPr>
          <p:nvPr>
            <p:ph type="title"/>
          </p:nvPr>
        </p:nvSpPr>
        <p:spPr>
          <a:xfrm>
            <a:off x="179512" y="392782"/>
            <a:ext cx="5184576" cy="515938"/>
          </a:xfrm>
        </p:spPr>
        <p:txBody>
          <a:bodyPr>
            <a:noAutofit/>
          </a:bodyPr>
          <a:lstStyle/>
          <a:p>
            <a:pPr algn="l"/>
            <a:r>
              <a:rPr lang="tr-TR" dirty="0" err="1" smtClean="0">
                <a:solidFill>
                  <a:schemeClr val="tx1">
                    <a:lumMod val="50000"/>
                    <a:lumOff val="50000"/>
                  </a:schemeClr>
                </a:solidFill>
              </a:rPr>
              <a:t>Working</a:t>
            </a:r>
            <a:r>
              <a:rPr lang="tr-TR" dirty="0" smtClean="0">
                <a:solidFill>
                  <a:schemeClr val="tx1">
                    <a:lumMod val="50000"/>
                    <a:lumOff val="50000"/>
                  </a:schemeClr>
                </a:solidFill>
              </a:rPr>
              <a:t> </a:t>
            </a:r>
            <a:r>
              <a:rPr lang="tr-TR" dirty="0" err="1" smtClean="0">
                <a:solidFill>
                  <a:schemeClr val="tx1">
                    <a:lumMod val="50000"/>
                    <a:lumOff val="50000"/>
                  </a:schemeClr>
                </a:solidFill>
              </a:rPr>
              <a:t>Capital</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graphicFrame>
        <p:nvGraphicFramePr>
          <p:cNvPr id="7" name="6 Tablo"/>
          <p:cNvGraphicFramePr>
            <a:graphicFrameLocks noGrp="1"/>
          </p:cNvGraphicFramePr>
          <p:nvPr>
            <p:extLst>
              <p:ext uri="{D42A27DB-BD31-4B8C-83A1-F6EECF244321}">
                <p14:modId xmlns:p14="http://schemas.microsoft.com/office/powerpoint/2010/main" val="1618190636"/>
              </p:ext>
            </p:extLst>
          </p:nvPr>
        </p:nvGraphicFramePr>
        <p:xfrm>
          <a:off x="3347864" y="3645024"/>
          <a:ext cx="3276600" cy="200025"/>
        </p:xfrm>
        <a:graphic>
          <a:graphicData uri="http://schemas.openxmlformats.org/drawingml/2006/table">
            <a:tbl>
              <a:tblPr/>
              <a:tblGrid>
                <a:gridCol w="3276600"/>
              </a:tblGrid>
              <a:tr h="200025">
                <a:tc>
                  <a:txBody>
                    <a:bodyPr/>
                    <a:lstStyle/>
                    <a:p>
                      <a:pPr algn="l" fontAlgn="b"/>
                      <a:r>
                        <a:rPr lang="tr-TR" sz="1200" b="1" i="0" u="none" strike="noStrike" dirty="0" err="1" smtClean="0">
                          <a:solidFill>
                            <a:srgbClr val="000000"/>
                          </a:solidFill>
                          <a:latin typeface="Arial"/>
                        </a:rPr>
                        <a:t>Working</a:t>
                      </a:r>
                      <a:r>
                        <a:rPr lang="tr-TR" sz="1200" b="1" i="0" u="none" strike="noStrike" baseline="0" dirty="0" smtClean="0">
                          <a:solidFill>
                            <a:srgbClr val="000000"/>
                          </a:solidFill>
                          <a:latin typeface="Arial"/>
                        </a:rPr>
                        <a:t> </a:t>
                      </a:r>
                      <a:r>
                        <a:rPr lang="tr-TR" sz="1200" b="1" i="0" u="none" strike="noStrike" baseline="0" dirty="0" err="1" smtClean="0">
                          <a:solidFill>
                            <a:srgbClr val="000000"/>
                          </a:solidFill>
                          <a:latin typeface="Arial"/>
                        </a:rPr>
                        <a:t>Capital</a:t>
                      </a:r>
                      <a:r>
                        <a:rPr lang="tr-TR" sz="1200" b="1" i="0" u="none" strike="noStrike" baseline="0" dirty="0" smtClean="0">
                          <a:solidFill>
                            <a:srgbClr val="000000"/>
                          </a:solidFill>
                          <a:latin typeface="Arial"/>
                        </a:rPr>
                        <a:t> </a:t>
                      </a:r>
                      <a:r>
                        <a:rPr lang="tr-TR" sz="1200" b="1" i="0" u="none" strike="noStrike" dirty="0" smtClean="0">
                          <a:solidFill>
                            <a:srgbClr val="000000"/>
                          </a:solidFill>
                          <a:latin typeface="Arial"/>
                        </a:rPr>
                        <a:t>/ </a:t>
                      </a:r>
                      <a:r>
                        <a:rPr lang="tr-TR" sz="1200" b="1" i="0" u="none" strike="noStrike" dirty="0">
                          <a:solidFill>
                            <a:srgbClr val="000000"/>
                          </a:solidFill>
                          <a:latin typeface="Arial"/>
                        </a:rPr>
                        <a:t>Net </a:t>
                      </a:r>
                      <a:r>
                        <a:rPr lang="tr-TR" sz="1200" b="1" i="0" u="none" strike="noStrike" dirty="0" err="1" smtClean="0">
                          <a:solidFill>
                            <a:srgbClr val="000000"/>
                          </a:solidFill>
                          <a:latin typeface="Arial"/>
                        </a:rPr>
                        <a:t>Sales</a:t>
                      </a:r>
                      <a:endParaRPr lang="tr-TR" sz="1200" b="1" i="0" u="none" strike="noStrike" dirty="0">
                        <a:solidFill>
                          <a:srgbClr val="000000"/>
                        </a:solidFill>
                        <a:latin typeface="Arial"/>
                      </a:endParaRPr>
                    </a:p>
                  </a:txBody>
                  <a:tcPr marL="0" marR="0" marT="0" marB="0" anchor="b">
                    <a:lnL>
                      <a:noFill/>
                    </a:lnL>
                    <a:lnR>
                      <a:noFill/>
                    </a:lnR>
                    <a:lnT>
                      <a:noFill/>
                    </a:lnT>
                    <a:lnB>
                      <a:noFill/>
                    </a:lnB>
                  </a:tcPr>
                </a:tc>
              </a:tr>
            </a:tbl>
          </a:graphicData>
        </a:graphic>
      </p:graphicFrame>
      <p:graphicFrame>
        <p:nvGraphicFramePr>
          <p:cNvPr id="3" name="Object 18"/>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49213" name="Photo Editor Photo" r:id="rId3" imgW="1400000" imgH="685714" progId="">
                  <p:embed/>
                </p:oleObj>
              </mc:Choice>
              <mc:Fallback>
                <p:oleObj name="Photo Editor Photo" r:id="rId3" imgW="1400000" imgH="685714"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 name="Resim 4"/>
          <p:cNvPicPr>
            <a:picLocks noChangeAspect="1"/>
          </p:cNvPicPr>
          <p:nvPr/>
        </p:nvPicPr>
        <p:blipFill>
          <a:blip r:embed="rId5"/>
          <a:stretch>
            <a:fillRect/>
          </a:stretch>
        </p:blipFill>
        <p:spPr>
          <a:xfrm>
            <a:off x="108639" y="1484784"/>
            <a:ext cx="8927855" cy="1610351"/>
          </a:xfrm>
          <a:prstGeom prst="rect">
            <a:avLst/>
          </a:prstGeom>
        </p:spPr>
      </p:pic>
      <p:graphicFrame>
        <p:nvGraphicFramePr>
          <p:cNvPr id="8" name="2 Grafik"/>
          <p:cNvGraphicFramePr>
            <a:graphicFrameLocks/>
          </p:cNvGraphicFramePr>
          <p:nvPr>
            <p:extLst>
              <p:ext uri="{D42A27DB-BD31-4B8C-83A1-F6EECF244321}">
                <p14:modId xmlns:p14="http://schemas.microsoft.com/office/powerpoint/2010/main" val="2510151606"/>
              </p:ext>
            </p:extLst>
          </p:nvPr>
        </p:nvGraphicFramePr>
        <p:xfrm>
          <a:off x="1835696" y="3903403"/>
          <a:ext cx="5494867" cy="275378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690064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a:xfrm>
            <a:off x="179512" y="404664"/>
            <a:ext cx="3672408" cy="515938"/>
          </a:xfrm>
        </p:spPr>
        <p:txBody>
          <a:bodyPr>
            <a:noAutofit/>
          </a:bodyPr>
          <a:lstStyle/>
          <a:p>
            <a:pPr algn="l"/>
            <a:r>
              <a:rPr lang="tr-TR" dirty="0" err="1" smtClean="0">
                <a:solidFill>
                  <a:schemeClr val="tx1">
                    <a:lumMod val="50000"/>
                    <a:lumOff val="50000"/>
                  </a:schemeClr>
                </a:solidFill>
              </a:rPr>
              <a:t>Cash</a:t>
            </a:r>
            <a:r>
              <a:rPr lang="tr-TR" dirty="0" smtClean="0">
                <a:solidFill>
                  <a:schemeClr val="tx1">
                    <a:lumMod val="50000"/>
                    <a:lumOff val="50000"/>
                  </a:schemeClr>
                </a:solidFill>
              </a:rPr>
              <a:t> </a:t>
            </a:r>
            <a:r>
              <a:rPr lang="tr-TR" dirty="0" err="1" smtClean="0">
                <a:solidFill>
                  <a:schemeClr val="tx1">
                    <a:lumMod val="50000"/>
                    <a:lumOff val="50000"/>
                  </a:schemeClr>
                </a:solidFill>
              </a:rPr>
              <a:t>Flow</a:t>
            </a:r>
            <a:r>
              <a:rPr lang="tr-TR" dirty="0" smtClean="0">
                <a:solidFill>
                  <a:schemeClr val="tx1">
                    <a:lumMod val="50000"/>
                    <a:lumOff val="50000"/>
                  </a:schemeClr>
                </a:solidFill>
              </a:rPr>
              <a:t> </a:t>
            </a:r>
            <a:r>
              <a:rPr lang="tr-TR" sz="2000" dirty="0" smtClean="0">
                <a:solidFill>
                  <a:schemeClr val="tx1">
                    <a:lumMod val="50000"/>
                    <a:lumOff val="50000"/>
                  </a:schemeClr>
                </a:solidFill>
              </a:rPr>
              <a:t>(000 TRL)</a:t>
            </a:r>
          </a:p>
        </p:txBody>
      </p:sp>
      <p:graphicFrame>
        <p:nvGraphicFramePr>
          <p:cNvPr id="350225" name="Object 17"/>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50236" name="Photo Editor Photo" r:id="rId3" imgW="1400000" imgH="685714" progId="">
                  <p:embed/>
                </p:oleObj>
              </mc:Choice>
              <mc:Fallback>
                <p:oleObj name="Photo Editor Photo" r:id="rId3" imgW="1400000" imgH="685714"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Resim 2"/>
          <p:cNvPicPr>
            <a:picLocks noChangeAspect="1"/>
          </p:cNvPicPr>
          <p:nvPr/>
        </p:nvPicPr>
        <p:blipFill>
          <a:blip r:embed="rId5"/>
          <a:stretch>
            <a:fillRect/>
          </a:stretch>
        </p:blipFill>
        <p:spPr>
          <a:xfrm>
            <a:off x="1375704" y="1705993"/>
            <a:ext cx="6311312" cy="1982550"/>
          </a:xfrm>
          <a:prstGeom prst="rect">
            <a:avLst/>
          </a:prstGeom>
        </p:spPr>
      </p:pic>
    </p:spTree>
    <p:extLst>
      <p:ext uri="{BB962C8B-B14F-4D97-AF65-F5344CB8AC3E}">
        <p14:creationId xmlns:p14="http://schemas.microsoft.com/office/powerpoint/2010/main" val="191363264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179512" y="404664"/>
            <a:ext cx="6208713" cy="4937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chemeClr val="tx1"/>
                </a:solidFill>
                <a:latin typeface="Arial Unicode MS" pitchFamily="34" charset="-128"/>
                <a:ea typeface="Arial Unicode MS" pitchFamily="34" charset="-128"/>
                <a:cs typeface="Arial Unicode MS" pitchFamily="34" charset="-128"/>
              </a:defRPr>
            </a:lvl1pPr>
          </a:lstStyle>
          <a:p>
            <a:pPr algn="l"/>
            <a:r>
              <a:rPr lang="tr-TR" dirty="0" err="1" smtClean="0">
                <a:solidFill>
                  <a:schemeClr val="tx1">
                    <a:lumMod val="50000"/>
                    <a:lumOff val="50000"/>
                  </a:schemeClr>
                </a:solidFill>
              </a:rPr>
              <a:t>Financial</a:t>
            </a:r>
            <a:r>
              <a:rPr lang="tr-TR" dirty="0" smtClean="0">
                <a:solidFill>
                  <a:schemeClr val="tx1">
                    <a:lumMod val="50000"/>
                    <a:lumOff val="50000"/>
                  </a:schemeClr>
                </a:solidFill>
              </a:rPr>
              <a:t> </a:t>
            </a:r>
            <a:r>
              <a:rPr lang="tr-TR" dirty="0" err="1" smtClean="0">
                <a:solidFill>
                  <a:schemeClr val="tx1">
                    <a:lumMod val="50000"/>
                    <a:lumOff val="50000"/>
                  </a:schemeClr>
                </a:solidFill>
              </a:rPr>
              <a:t>Ratios</a:t>
            </a:r>
            <a:endParaRPr lang="tr-TR" dirty="0" smtClean="0">
              <a:solidFill>
                <a:schemeClr val="tx1">
                  <a:lumMod val="50000"/>
                  <a:lumOff val="50000"/>
                </a:schemeClr>
              </a:solidFill>
            </a:endParaRPr>
          </a:p>
        </p:txBody>
      </p:sp>
      <p:graphicFrame>
        <p:nvGraphicFramePr>
          <p:cNvPr id="351249" name="Object 17"/>
          <p:cNvGraphicFramePr>
            <a:graphicFrameLocks noChangeAspect="1"/>
          </p:cNvGraphicFramePr>
          <p:nvPr/>
        </p:nvGraphicFramePr>
        <p:xfrm>
          <a:off x="7874000" y="260350"/>
          <a:ext cx="977900" cy="444500"/>
        </p:xfrm>
        <a:graphic>
          <a:graphicData uri="http://schemas.openxmlformats.org/presentationml/2006/ole">
            <mc:AlternateContent xmlns:mc="http://schemas.openxmlformats.org/markup-compatibility/2006">
              <mc:Choice xmlns:v="urn:schemas-microsoft-com:vml" Requires="v">
                <p:oleObj spid="_x0000_s351260" name="Photo Editor Photo" r:id="rId3" imgW="1400000" imgH="685714" progId="">
                  <p:embed/>
                </p:oleObj>
              </mc:Choice>
              <mc:Fallback>
                <p:oleObj name="Photo Editor Photo" r:id="rId3" imgW="1400000" imgH="685714"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0" y="260350"/>
                        <a:ext cx="977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Resim 1"/>
          <p:cNvPicPr>
            <a:picLocks noChangeAspect="1"/>
          </p:cNvPicPr>
          <p:nvPr/>
        </p:nvPicPr>
        <p:blipFill>
          <a:blip r:embed="rId5"/>
          <a:stretch>
            <a:fillRect/>
          </a:stretch>
        </p:blipFill>
        <p:spPr>
          <a:xfrm>
            <a:off x="1556983" y="1124744"/>
            <a:ext cx="5461325" cy="4533930"/>
          </a:xfrm>
          <a:prstGeom prst="rect">
            <a:avLst/>
          </a:prstGeom>
        </p:spPr>
      </p:pic>
    </p:spTree>
    <p:extLst>
      <p:ext uri="{BB962C8B-B14F-4D97-AF65-F5344CB8AC3E}">
        <p14:creationId xmlns:p14="http://schemas.microsoft.com/office/powerpoint/2010/main" val="176079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10167</TotalTime>
  <Words>185</Words>
  <Application>Microsoft Office PowerPoint</Application>
  <PresentationFormat>Ekran Gösterisi (4:3)</PresentationFormat>
  <Paragraphs>27</Paragraphs>
  <Slides>10</Slides>
  <Notes>1</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10</vt:i4>
      </vt:variant>
    </vt:vector>
  </HeadingPairs>
  <TitlesOfParts>
    <vt:vector size="16" baseType="lpstr">
      <vt:lpstr>Arial Unicode MS</vt:lpstr>
      <vt:lpstr>ＭＳ Ｐゴシック</vt:lpstr>
      <vt:lpstr>Arial</vt:lpstr>
      <vt:lpstr>Calibri</vt:lpstr>
      <vt:lpstr>Ofis Teması</vt:lpstr>
      <vt:lpstr>Photo Editor Photo</vt:lpstr>
      <vt:lpstr>PowerPoint Sunusu</vt:lpstr>
      <vt:lpstr>PowerPoint Sunusu</vt:lpstr>
      <vt:lpstr>Revenue &amp; Gross Profit (x000 TRL )</vt:lpstr>
      <vt:lpstr>Summarized P/L Account – 2014 (000 TRL)</vt:lpstr>
      <vt:lpstr>Summarized Balance Sheet (000 TRL)</vt:lpstr>
      <vt:lpstr>PowerPoint Sunusu</vt:lpstr>
      <vt:lpstr>Working Capital (000 TRL)</vt:lpstr>
      <vt:lpstr>Cash Flow (000 TRL)</vt:lpstr>
      <vt:lpstr>PowerPoint Sunusu</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asaglam</dc:creator>
  <cp:lastModifiedBy>Onur KARA</cp:lastModifiedBy>
  <cp:revision>823</cp:revision>
  <dcterms:created xsi:type="dcterms:W3CDTF">2011-03-21T12:32:59Z</dcterms:created>
  <dcterms:modified xsi:type="dcterms:W3CDTF">2014-12-10T15:50:31Z</dcterms:modified>
</cp:coreProperties>
</file>