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42" r:id="rId2"/>
    <p:sldId id="574" r:id="rId3"/>
    <p:sldId id="577" r:id="rId4"/>
    <p:sldId id="543" r:id="rId5"/>
    <p:sldId id="544" r:id="rId6"/>
    <p:sldId id="545" r:id="rId7"/>
    <p:sldId id="546" r:id="rId8"/>
    <p:sldId id="547" r:id="rId9"/>
    <p:sldId id="548" r:id="rId10"/>
    <p:sldId id="5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4713" autoAdjust="0"/>
  </p:normalViewPr>
  <p:slideViewPr>
    <p:cSldViewPr>
      <p:cViewPr varScale="1">
        <p:scale>
          <a:sx n="74" d="100"/>
          <a:sy n="74" d="100"/>
        </p:scale>
        <p:origin x="129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10.12.2014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12/10/2014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10</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42685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46" name="Photo Editor Photo" r:id="rId15" imgW="2685714" imgH="619211" progId="">
                  <p:embed/>
                </p:oleObj>
              </mc:Choice>
              <mc:Fallback>
                <p:oleObj name="Photo Editor Photo" r:id="rId15" imgW="2685714" imgH="619211" progId="">
                  <p:embed/>
                  <p:pic>
                    <p:nvPicPr>
                      <p:cNvPr id="0" name="Picture 2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47" name="Photo Editor Photo" r:id="rId17" imgW="1400000" imgH="685714" progId="">
                  <p:embed/>
                </p:oleObj>
              </mc:Choice>
              <mc:Fallback>
                <p:oleObj name="Photo Editor Photo" r:id="rId17" imgW="1400000" imgH="685714" progId="">
                  <p:embed/>
                  <p:pic>
                    <p:nvPicPr>
                      <p:cNvPr id="0" name="Picture 2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6"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Indeks</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Computer</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Inc</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7"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2nd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Quarter</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 Financial &amp;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Operational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Results</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8"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Analyst</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Presentation</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19 </a:t>
            </a:r>
            <a:r>
              <a:rPr lang="tr-TR" sz="16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August</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graphicFrame>
        <p:nvGraphicFramePr>
          <p:cNvPr id="345106" name="Object 18"/>
          <p:cNvGraphicFramePr>
            <a:graphicFrameLocks noChangeAspect="1"/>
          </p:cNvGraphicFramePr>
          <p:nvPr/>
        </p:nvGraphicFramePr>
        <p:xfrm>
          <a:off x="3865563" y="260350"/>
          <a:ext cx="1427162" cy="647700"/>
        </p:xfrm>
        <a:graphic>
          <a:graphicData uri="http://schemas.openxmlformats.org/presentationml/2006/ole">
            <mc:AlternateContent xmlns:mc="http://schemas.openxmlformats.org/markup-compatibility/2006">
              <mc:Choice xmlns:v="urn:schemas-microsoft-com:vml" Requires="v">
                <p:oleObj spid="_x0000_s345116"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260350"/>
                        <a:ext cx="14271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260991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a:t>
            </a:r>
            <a:r>
              <a:rPr lang="en-GB" sz="4000" dirty="0" smtClean="0">
                <a:solidFill>
                  <a:schemeClr val="tx1">
                    <a:lumMod val="50000"/>
                    <a:lumOff val="50000"/>
                  </a:schemeClr>
                </a:solidFill>
              </a:rPr>
              <a:t>hanks...</a:t>
            </a:r>
            <a:endParaRPr lang="tr-TR" sz="4000" dirty="0" smtClean="0">
              <a:solidFill>
                <a:schemeClr val="tx1">
                  <a:lumMod val="50000"/>
                  <a:lumOff val="50000"/>
                </a:schemeClr>
              </a:solidFill>
            </a:endParaRP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835" y="1340768"/>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b-oshosa\Desktop\innovation-lab-marquee.png"/>
          <p:cNvPicPr>
            <a:picLocks noChangeAspect="1" noChangeArrowheads="1"/>
          </p:cNvPicPr>
          <p:nvPr/>
        </p:nvPicPr>
        <p:blipFill>
          <a:blip r:embed="rId4" cstate="print"/>
          <a:srcRect/>
          <a:stretch>
            <a:fillRect/>
          </a:stretch>
        </p:blipFill>
        <p:spPr bwMode="auto">
          <a:xfrm>
            <a:off x="3923928" y="1340768"/>
            <a:ext cx="495788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4139952" y="4653136"/>
            <a:ext cx="2880320" cy="307777"/>
          </a:xfrm>
          <a:prstGeom prst="rect">
            <a:avLst/>
          </a:prstGeom>
          <a:noFill/>
        </p:spPr>
        <p:txBody>
          <a:bodyPr wrap="square" rtlCol="0">
            <a:spAutoFit/>
          </a:bodyPr>
          <a:lstStyle/>
          <a:p>
            <a:r>
              <a:rPr lang="en-GB" sz="1400" b="1" dirty="0" smtClean="0">
                <a:solidFill>
                  <a:schemeClr val="bg1">
                    <a:lumMod val="50000"/>
                  </a:schemeClr>
                </a:solidFill>
                <a:latin typeface="Arial" pitchFamily="34" charset="0"/>
                <a:cs typeface="Arial" pitchFamily="34" charset="0"/>
              </a:rPr>
              <a:t>Think About the Environment!</a:t>
            </a:r>
            <a:endParaRPr lang="en-GB" sz="14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2021962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dirty="0">
                <a:cs typeface="Arial" pitchFamily="34" charset="0"/>
              </a:rPr>
              <a:t>        </a:t>
            </a:r>
            <a:r>
              <a:rPr lang="en-GB" sz="2400" b="1" dirty="0">
                <a:cs typeface="Arial" pitchFamily="34" charset="0"/>
              </a:rPr>
              <a:t>Disclaimer</a:t>
            </a:r>
            <a:endParaRPr lang="tr-TR" sz="2400" b="1" kern="0" dirty="0">
              <a:solidFill>
                <a:schemeClr val="tx2"/>
              </a:solidFill>
              <a:latin typeface="+mj-lt"/>
              <a:ea typeface="+mj-ea"/>
              <a:cs typeface="+mj-cs"/>
            </a:endParaRPr>
          </a:p>
        </p:txBody>
      </p:sp>
      <p:sp>
        <p:nvSpPr>
          <p:cNvPr id="40963" name="2 İçerik Yer Tutucusu"/>
          <p:cNvSpPr>
            <a:spLocks noGrp="1"/>
          </p:cNvSpPr>
          <p:nvPr>
            <p:ph idx="1"/>
          </p:nvPr>
        </p:nvSpPr>
        <p:spPr>
          <a:xfrm>
            <a:off x="639763" y="1554163"/>
            <a:ext cx="7818437" cy="4525962"/>
          </a:xfrm>
        </p:spPr>
        <p:txBody>
          <a:bodyPr/>
          <a:lstStyle/>
          <a:p>
            <a:pPr algn="just">
              <a:buFont typeface="Arial" pitchFamily="34" charset="0"/>
              <a:buNone/>
              <a:defRPr/>
            </a:pPr>
            <a:r>
              <a:rPr lang="en-GB" sz="1600" dirty="0" smtClean="0"/>
              <a:t>	</a:t>
            </a: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This presentation contains information and analysis on financial statements as well as forward-looking statements that reflect the Company management’s current views with respect to certain future events. Although it is believed that the information and  analysis are correct and expectations reflected in these statements are reasonable, they may be affected by a variety of variables and changes in underlying assumptions that could cause actual results to differ materially.</a:t>
            </a:r>
          </a:p>
          <a:p>
            <a:pPr algn="just">
              <a:buFont typeface="Arial" pitchFamily="34" charset="0"/>
              <a:buNone/>
              <a:defRPr/>
            </a:pPr>
            <a:endParaRPr lang="en-GB" sz="2000" kern="1200" dirty="0" smtClean="0">
              <a:latin typeface="Arial" pitchFamily="34" charset="0"/>
              <a:cs typeface="Arial" pitchFamily="34" charset="0"/>
            </a:endParaRPr>
          </a:p>
          <a:p>
            <a:pPr algn="just">
              <a:buFont typeface="Arial" pitchFamily="34" charset="0"/>
              <a:buNone/>
              <a:defRPr/>
            </a:pP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Neither Index Computer nor any of its managers or employees nor any other person shall have any liability whatsoever for any loss arising from the use of this presentation. </a:t>
            </a:r>
          </a:p>
          <a:p>
            <a:pPr algn="just">
              <a:defRPr/>
            </a:pPr>
            <a:endParaRPr lang="en-GB" sz="2000" kern="12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7200800" cy="515938"/>
          </a:xfrm>
        </p:spPr>
        <p:txBody>
          <a:bodyPr>
            <a:noAutofit/>
          </a:bodyPr>
          <a:lstStyle/>
          <a:p>
            <a:pPr algn="l"/>
            <a:r>
              <a:rPr lang="en-GB" dirty="0" smtClean="0">
                <a:solidFill>
                  <a:schemeClr val="tx1">
                    <a:lumMod val="50000"/>
                    <a:lumOff val="50000"/>
                  </a:schemeClr>
                </a:solidFill>
              </a:rPr>
              <a:t>R</a:t>
            </a:r>
            <a:r>
              <a:rPr lang="tr-TR" dirty="0" err="1" smtClean="0">
                <a:solidFill>
                  <a:schemeClr val="tx1">
                    <a:lumMod val="50000"/>
                    <a:lumOff val="50000"/>
                  </a:schemeClr>
                </a:solidFill>
              </a:rPr>
              <a:t>evenue</a:t>
            </a:r>
            <a:r>
              <a:rPr lang="tr-TR" dirty="0" smtClean="0">
                <a:solidFill>
                  <a:schemeClr val="tx1">
                    <a:lumMod val="50000"/>
                    <a:lumOff val="50000"/>
                  </a:schemeClr>
                </a:solidFill>
              </a:rPr>
              <a:t> &amp; </a:t>
            </a:r>
            <a:r>
              <a:rPr lang="tr-TR" dirty="0" err="1" smtClean="0">
                <a:solidFill>
                  <a:schemeClr val="tx1">
                    <a:lumMod val="50000"/>
                    <a:lumOff val="50000"/>
                  </a:schemeClr>
                </a:solidFill>
              </a:rPr>
              <a:t>Gross</a:t>
            </a:r>
            <a:r>
              <a:rPr lang="tr-TR" dirty="0" smtClean="0">
                <a:solidFill>
                  <a:schemeClr val="tx1">
                    <a:lumMod val="50000"/>
                    <a:lumOff val="50000"/>
                  </a:schemeClr>
                </a:solidFill>
              </a:rPr>
              <a:t> </a:t>
            </a:r>
            <a:r>
              <a:rPr lang="tr-TR" dirty="0" err="1" smtClean="0">
                <a:solidFill>
                  <a:schemeClr val="tx1">
                    <a:lumMod val="50000"/>
                    <a:lumOff val="50000"/>
                  </a:schemeClr>
                </a:solidFill>
              </a:rPr>
              <a:t>Profit</a:t>
            </a:r>
            <a:r>
              <a:rPr lang="tr-TR" dirty="0" smtClean="0">
                <a:solidFill>
                  <a:schemeClr val="tx1">
                    <a:lumMod val="50000"/>
                    <a:lumOff val="50000"/>
                  </a:schemeClr>
                </a:solidFill>
              </a:rPr>
              <a:t> </a:t>
            </a:r>
            <a:r>
              <a:rPr lang="tr-TR" sz="2000" dirty="0" smtClean="0">
                <a:solidFill>
                  <a:schemeClr val="tx1">
                    <a:lumMod val="50000"/>
                    <a:lumOff val="50000"/>
                  </a:schemeClr>
                </a:solidFill>
              </a:rPr>
              <a:t>(x000 TRL )</a:t>
            </a:r>
          </a:p>
        </p:txBody>
      </p:sp>
      <p:graphicFrame>
        <p:nvGraphicFramePr>
          <p:cNvPr id="346130" name="Object 18"/>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367628" name="Photo Editor Photo" r:id="rId3" imgW="1400000" imgH="685714" progId="">
                  <p:embed/>
                </p:oleObj>
              </mc:Choice>
              <mc:Fallback>
                <p:oleObj name="Photo Editor Photo" r:id="rId3" imgW="1400000" imgH="6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1280912" y="1788915"/>
            <a:ext cx="6508514" cy="2000125"/>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7200800" cy="515938"/>
          </a:xfrm>
        </p:spPr>
        <p:txBody>
          <a:bodyPr>
            <a:normAutofit fontScale="90000"/>
          </a:bodyPr>
          <a:lstStyle/>
          <a:p>
            <a:pPr algn="l"/>
            <a:r>
              <a:rPr lang="tr-TR" sz="3100" dirty="0" err="1" smtClean="0">
                <a:solidFill>
                  <a:schemeClr val="tx1">
                    <a:lumMod val="50000"/>
                    <a:lumOff val="50000"/>
                  </a:schemeClr>
                </a:solidFill>
              </a:rPr>
              <a:t>Summarized</a:t>
            </a:r>
            <a:r>
              <a:rPr lang="tr-TR" sz="3100" dirty="0" smtClean="0">
                <a:solidFill>
                  <a:schemeClr val="tx1">
                    <a:lumMod val="50000"/>
                    <a:lumOff val="50000"/>
                  </a:schemeClr>
                </a:solidFill>
              </a:rPr>
              <a:t> P/L </a:t>
            </a:r>
            <a:r>
              <a:rPr lang="tr-TR" sz="3100" dirty="0" err="1" smtClean="0">
                <a:solidFill>
                  <a:schemeClr val="tx1">
                    <a:lumMod val="50000"/>
                    <a:lumOff val="50000"/>
                  </a:schemeClr>
                </a:solidFill>
              </a:rPr>
              <a:t>Account</a:t>
            </a:r>
            <a:r>
              <a:rPr lang="tr-TR" sz="3100" smtClean="0">
                <a:solidFill>
                  <a:schemeClr val="tx1">
                    <a:lumMod val="50000"/>
                    <a:lumOff val="50000"/>
                  </a:schemeClr>
                </a:solidFill>
              </a:rPr>
              <a:t> – </a:t>
            </a:r>
            <a:r>
              <a:rPr lang="tr-TR" sz="2200">
                <a:solidFill>
                  <a:schemeClr val="tx1">
                    <a:lumMod val="50000"/>
                    <a:lumOff val="50000"/>
                  </a:schemeClr>
                </a:solidFill>
              </a:rPr>
              <a:t>1</a:t>
            </a:r>
            <a:r>
              <a:rPr lang="tr-TR" sz="2200" smtClean="0">
                <a:solidFill>
                  <a:schemeClr val="tx1">
                    <a:lumMod val="50000"/>
                    <a:lumOff val="50000"/>
                  </a:schemeClr>
                </a:solidFill>
              </a:rPr>
              <a:t>H </a:t>
            </a:r>
            <a:r>
              <a:rPr lang="tr-TR" sz="2200" dirty="0" smtClean="0">
                <a:solidFill>
                  <a:schemeClr val="tx1">
                    <a:lumMod val="50000"/>
                    <a:lumOff val="50000"/>
                  </a:schemeClr>
                </a:solidFill>
              </a:rPr>
              <a:t>2014 (000 TRL)</a:t>
            </a:r>
          </a:p>
        </p:txBody>
      </p:sp>
      <p:graphicFrame>
        <p:nvGraphicFramePr>
          <p:cNvPr id="346130" name="Object 18"/>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346140"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251520" y="1340768"/>
            <a:ext cx="8723413" cy="3794549"/>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79511" y="392782"/>
            <a:ext cx="6120681" cy="515938"/>
          </a:xfrm>
        </p:spPr>
        <p:txBody>
          <a:bodyPr>
            <a:normAutofit fontScale="90000"/>
          </a:bodyPr>
          <a:lstStyle/>
          <a:p>
            <a:pPr algn="l"/>
            <a:r>
              <a:rPr lang="tr-TR" sz="3100" dirty="0" err="1" smtClean="0">
                <a:solidFill>
                  <a:schemeClr val="tx1">
                    <a:lumMod val="50000"/>
                    <a:lumOff val="50000"/>
                  </a:schemeClr>
                </a:solidFill>
              </a:rPr>
              <a:t>Summarized</a:t>
            </a:r>
            <a:r>
              <a:rPr lang="tr-TR" sz="3100" dirty="0" smtClean="0">
                <a:solidFill>
                  <a:schemeClr val="tx1">
                    <a:lumMod val="50000"/>
                    <a:lumOff val="50000"/>
                  </a:schemeClr>
                </a:solidFill>
              </a:rPr>
              <a:t> </a:t>
            </a:r>
            <a:r>
              <a:rPr lang="tr-TR" sz="3100" dirty="0" err="1" smtClean="0">
                <a:solidFill>
                  <a:schemeClr val="tx1">
                    <a:lumMod val="50000"/>
                    <a:lumOff val="50000"/>
                  </a:schemeClr>
                </a:solidFill>
              </a:rPr>
              <a:t>Balance</a:t>
            </a:r>
            <a:r>
              <a:rPr lang="tr-TR" sz="3100" dirty="0" smtClean="0">
                <a:solidFill>
                  <a:schemeClr val="tx1">
                    <a:lumMod val="50000"/>
                    <a:lumOff val="50000"/>
                  </a:schemeClr>
                </a:solidFill>
              </a:rPr>
              <a:t> </a:t>
            </a:r>
            <a:r>
              <a:rPr lang="tr-TR" sz="3100" dirty="0" err="1" smtClean="0">
                <a:solidFill>
                  <a:schemeClr val="tx1">
                    <a:lumMod val="50000"/>
                    <a:lumOff val="50000"/>
                  </a:schemeClr>
                </a:solidFill>
              </a:rPr>
              <a:t>Sheet</a:t>
            </a:r>
            <a:r>
              <a:rPr lang="tr-TR" sz="3100" dirty="0" smtClean="0">
                <a:solidFill>
                  <a:schemeClr val="tx1">
                    <a:lumMod val="50000"/>
                    <a:lumOff val="50000"/>
                  </a:schemeClr>
                </a:solidFill>
              </a:rPr>
              <a:t> </a:t>
            </a:r>
            <a:r>
              <a:rPr lang="tr-TR" sz="2200" dirty="0" smtClean="0">
                <a:solidFill>
                  <a:schemeClr val="tx1">
                    <a:lumMod val="50000"/>
                    <a:lumOff val="50000"/>
                  </a:schemeClr>
                </a:solidFill>
              </a:rPr>
              <a:t>(000 TRL)</a:t>
            </a:r>
          </a:p>
        </p:txBody>
      </p:sp>
      <p:graphicFrame>
        <p:nvGraphicFramePr>
          <p:cNvPr id="347154"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7165"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49213" y="1484784"/>
            <a:ext cx="8987283" cy="2421555"/>
          </a:xfrm>
          <a:prstGeom prst="rect">
            <a:avLst/>
          </a:prstGeom>
        </p:spPr>
      </p:pic>
      <p:pic>
        <p:nvPicPr>
          <p:cNvPr id="3" name="Resim 2"/>
          <p:cNvPicPr>
            <a:picLocks noChangeAspect="1"/>
          </p:cNvPicPr>
          <p:nvPr/>
        </p:nvPicPr>
        <p:blipFill>
          <a:blip r:embed="rId6"/>
          <a:stretch>
            <a:fillRect/>
          </a:stretch>
        </p:blipFill>
        <p:spPr>
          <a:xfrm>
            <a:off x="1691681" y="4149080"/>
            <a:ext cx="5724422" cy="1215885"/>
          </a:xfrm>
          <a:prstGeom prst="rect">
            <a:avLst/>
          </a:prstGeom>
        </p:spPr>
      </p:pic>
    </p:spTree>
    <p:extLst>
      <p:ext uri="{BB962C8B-B14F-4D97-AF65-F5344CB8AC3E}">
        <p14:creationId xmlns:p14="http://schemas.microsoft.com/office/powerpoint/2010/main" val="384792001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a:t>
            </a:r>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Debt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 &amp; USD)</a:t>
            </a:r>
          </a:p>
        </p:txBody>
      </p:sp>
      <p:graphicFrame>
        <p:nvGraphicFramePr>
          <p:cNvPr id="348178"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8189"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395536" y="1412776"/>
            <a:ext cx="8311050" cy="3333429"/>
          </a:xfrm>
          <a:prstGeom prst="rect">
            <a:avLst/>
          </a:prstGeom>
        </p:spPr>
      </p:pic>
    </p:spTree>
    <p:extLst>
      <p:ext uri="{BB962C8B-B14F-4D97-AF65-F5344CB8AC3E}">
        <p14:creationId xmlns:p14="http://schemas.microsoft.com/office/powerpoint/2010/main" val="84678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9512" y="392782"/>
            <a:ext cx="5184576" cy="515938"/>
          </a:xfrm>
        </p:spPr>
        <p:txBody>
          <a:bodyPr>
            <a:noAutofit/>
          </a:bodyPr>
          <a:lstStyle/>
          <a:p>
            <a:pPr algn="l"/>
            <a:r>
              <a:rPr lang="tr-TR" dirty="0" err="1" smtClean="0">
                <a:solidFill>
                  <a:schemeClr val="tx1">
                    <a:lumMod val="50000"/>
                    <a:lumOff val="50000"/>
                  </a:schemeClr>
                </a:solidFill>
              </a:rPr>
              <a:t>Working</a:t>
            </a:r>
            <a:r>
              <a:rPr lang="tr-TR" dirty="0" smtClean="0">
                <a:solidFill>
                  <a:schemeClr val="tx1">
                    <a:lumMod val="50000"/>
                    <a:lumOff val="50000"/>
                  </a:schemeClr>
                </a:solidFill>
              </a:rPr>
              <a:t> </a:t>
            </a:r>
            <a:r>
              <a:rPr lang="tr-TR" dirty="0" err="1" smtClean="0">
                <a:solidFill>
                  <a:schemeClr val="tx1">
                    <a:lumMod val="50000"/>
                    <a:lumOff val="50000"/>
                  </a:schemeClr>
                </a:solidFill>
              </a:rPr>
              <a:t>Capital</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graphicFrame>
        <p:nvGraphicFramePr>
          <p:cNvPr id="7" name="6 Tablo"/>
          <p:cNvGraphicFramePr>
            <a:graphicFrameLocks noGrp="1"/>
          </p:cNvGraphicFramePr>
          <p:nvPr>
            <p:extLst>
              <p:ext uri="{D42A27DB-BD31-4B8C-83A1-F6EECF244321}">
                <p14:modId xmlns:p14="http://schemas.microsoft.com/office/powerpoint/2010/main" val="1068143160"/>
              </p:ext>
            </p:extLst>
          </p:nvPr>
        </p:nvGraphicFramePr>
        <p:xfrm>
          <a:off x="3383632" y="3789040"/>
          <a:ext cx="3276600" cy="200025"/>
        </p:xfrm>
        <a:graphic>
          <a:graphicData uri="http://schemas.openxmlformats.org/drawingml/2006/table">
            <a:tbl>
              <a:tblPr/>
              <a:tblGrid>
                <a:gridCol w="3276600"/>
              </a:tblGrid>
              <a:tr h="200025">
                <a:tc>
                  <a:txBody>
                    <a:bodyPr/>
                    <a:lstStyle/>
                    <a:p>
                      <a:pPr algn="l" fontAlgn="b"/>
                      <a:r>
                        <a:rPr lang="tr-TR" sz="1200" b="1" i="0" u="none" strike="noStrike" dirty="0" err="1" smtClean="0">
                          <a:solidFill>
                            <a:srgbClr val="000000"/>
                          </a:solidFill>
                          <a:latin typeface="Arial"/>
                        </a:rPr>
                        <a:t>Working</a:t>
                      </a:r>
                      <a:r>
                        <a:rPr lang="tr-TR" sz="1200" b="1" i="0" u="none" strike="noStrike" baseline="0" dirty="0" smtClean="0">
                          <a:solidFill>
                            <a:srgbClr val="000000"/>
                          </a:solidFill>
                          <a:latin typeface="Arial"/>
                        </a:rPr>
                        <a:t> </a:t>
                      </a:r>
                      <a:r>
                        <a:rPr lang="tr-TR" sz="1200" b="1" i="0" u="none" strike="noStrike" baseline="0" dirty="0" err="1" smtClean="0">
                          <a:solidFill>
                            <a:srgbClr val="000000"/>
                          </a:solidFill>
                          <a:latin typeface="Arial"/>
                        </a:rPr>
                        <a:t>Capital</a:t>
                      </a:r>
                      <a:r>
                        <a:rPr lang="tr-TR" sz="1200" b="1" i="0" u="none" strike="noStrike" baseline="0" dirty="0" smtClean="0">
                          <a:solidFill>
                            <a:srgbClr val="000000"/>
                          </a:solidFill>
                          <a:latin typeface="Arial"/>
                        </a:rPr>
                        <a:t> </a:t>
                      </a:r>
                      <a:r>
                        <a:rPr lang="tr-TR" sz="1200" b="1" i="0" u="none" strike="noStrike" dirty="0" smtClean="0">
                          <a:solidFill>
                            <a:srgbClr val="000000"/>
                          </a:solidFill>
                          <a:latin typeface="Arial"/>
                        </a:rPr>
                        <a:t>/ </a:t>
                      </a:r>
                      <a:r>
                        <a:rPr lang="tr-TR" sz="1200" b="1" i="0" u="none" strike="noStrike" dirty="0">
                          <a:solidFill>
                            <a:srgbClr val="000000"/>
                          </a:solidFill>
                          <a:latin typeface="Arial"/>
                        </a:rPr>
                        <a:t>Net </a:t>
                      </a:r>
                      <a:r>
                        <a:rPr lang="tr-TR" sz="1200" b="1" i="0" u="none" strike="noStrike" dirty="0" err="1" smtClean="0">
                          <a:solidFill>
                            <a:srgbClr val="000000"/>
                          </a:solidFill>
                          <a:latin typeface="Arial"/>
                        </a:rPr>
                        <a:t>Sales</a:t>
                      </a:r>
                      <a:endParaRPr lang="tr-TR" sz="1200" b="1"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graphicFrame>
        <p:nvGraphicFramePr>
          <p:cNvPr id="3"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9212"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108640" y="1494013"/>
            <a:ext cx="8927855" cy="1519467"/>
          </a:xfrm>
          <a:prstGeom prst="rect">
            <a:avLst/>
          </a:prstGeom>
        </p:spPr>
      </p:pic>
      <p:pic>
        <p:nvPicPr>
          <p:cNvPr id="4" name="Resim 3"/>
          <p:cNvPicPr>
            <a:picLocks noChangeAspect="1"/>
          </p:cNvPicPr>
          <p:nvPr/>
        </p:nvPicPr>
        <p:blipFill>
          <a:blip r:embed="rId6"/>
          <a:stretch>
            <a:fillRect/>
          </a:stretch>
        </p:blipFill>
        <p:spPr>
          <a:xfrm>
            <a:off x="2483768" y="4149080"/>
            <a:ext cx="4896544" cy="2197362"/>
          </a:xfrm>
          <a:prstGeom prst="rect">
            <a:avLst/>
          </a:prstGeom>
        </p:spPr>
      </p:pic>
    </p:spTree>
    <p:extLst>
      <p:ext uri="{BB962C8B-B14F-4D97-AF65-F5344CB8AC3E}">
        <p14:creationId xmlns:p14="http://schemas.microsoft.com/office/powerpoint/2010/main" val="769006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79512" y="404664"/>
            <a:ext cx="3672408" cy="515938"/>
          </a:xfrm>
        </p:spPr>
        <p:txBody>
          <a:bodyPr>
            <a:noAutofit/>
          </a:bodyPr>
          <a:lstStyle/>
          <a:p>
            <a:pPr algn="l"/>
            <a:r>
              <a:rPr lang="tr-TR" dirty="0" err="1" smtClean="0">
                <a:solidFill>
                  <a:schemeClr val="tx1">
                    <a:lumMod val="50000"/>
                    <a:lumOff val="50000"/>
                  </a:schemeClr>
                </a:solidFill>
              </a:rPr>
              <a:t>Cash</a:t>
            </a:r>
            <a:r>
              <a:rPr lang="tr-TR" dirty="0" smtClean="0">
                <a:solidFill>
                  <a:schemeClr val="tx1">
                    <a:lumMod val="50000"/>
                    <a:lumOff val="50000"/>
                  </a:schemeClr>
                </a:solidFill>
              </a:rPr>
              <a:t> </a:t>
            </a:r>
            <a:r>
              <a:rPr lang="tr-TR" dirty="0" err="1" smtClean="0">
                <a:solidFill>
                  <a:schemeClr val="tx1">
                    <a:lumMod val="50000"/>
                    <a:lumOff val="50000"/>
                  </a:schemeClr>
                </a:solidFill>
              </a:rPr>
              <a:t>Flow</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graphicFrame>
        <p:nvGraphicFramePr>
          <p:cNvPr id="350225" name="Object 17"/>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0235" name="Photo Editor Photo" r:id="rId3" imgW="1400000" imgH="685714" progId="">
                  <p:embed/>
                </p:oleObj>
              </mc:Choice>
              <mc:Fallback>
                <p:oleObj name="Photo Editor Photo" r:id="rId3" imgW="1400000" imgH="685714"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1375704" y="1700808"/>
            <a:ext cx="6480720" cy="1987735"/>
          </a:xfrm>
          <a:prstGeom prst="rect">
            <a:avLst/>
          </a:prstGeom>
        </p:spPr>
      </p:pic>
    </p:spTree>
    <p:extLst>
      <p:ext uri="{BB962C8B-B14F-4D97-AF65-F5344CB8AC3E}">
        <p14:creationId xmlns:p14="http://schemas.microsoft.com/office/powerpoint/2010/main" val="191363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Ratios</a:t>
            </a:r>
            <a:endParaRPr lang="tr-TR" dirty="0" smtClean="0">
              <a:solidFill>
                <a:schemeClr val="tx1">
                  <a:lumMod val="50000"/>
                  <a:lumOff val="50000"/>
                </a:schemeClr>
              </a:solidFill>
            </a:endParaRPr>
          </a:p>
        </p:txBody>
      </p:sp>
      <p:graphicFrame>
        <p:nvGraphicFramePr>
          <p:cNvPr id="351249" name="Object 17"/>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1259" name="Photo Editor Photo" r:id="rId3" imgW="1400000" imgH="685714" progId="">
                  <p:embed/>
                </p:oleObj>
              </mc:Choice>
              <mc:Fallback>
                <p:oleObj name="Photo Editor Photo" r:id="rId3" imgW="1400000" imgH="685714"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1560543" y="1124744"/>
            <a:ext cx="5457765" cy="4530975"/>
          </a:xfrm>
          <a:prstGeom prst="rect">
            <a:avLst/>
          </a:prstGeom>
        </p:spPr>
      </p:pic>
    </p:spTree>
    <p:extLst>
      <p:ext uri="{BB962C8B-B14F-4D97-AF65-F5344CB8AC3E}">
        <p14:creationId xmlns:p14="http://schemas.microsoft.com/office/powerpoint/2010/main" val="17607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10162</TotalTime>
  <Words>186</Words>
  <Application>Microsoft Office PowerPoint</Application>
  <PresentationFormat>Ekran Gösterisi (4:3)</PresentationFormat>
  <Paragraphs>27</Paragraphs>
  <Slides>10</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6" baseType="lpstr">
      <vt:lpstr>Arial Unicode MS</vt:lpstr>
      <vt:lpstr>ＭＳ Ｐゴシック</vt:lpstr>
      <vt:lpstr>Arial</vt:lpstr>
      <vt:lpstr>Calibri</vt:lpstr>
      <vt:lpstr>Ofis Teması</vt:lpstr>
      <vt:lpstr>Photo Editor Photo</vt:lpstr>
      <vt:lpstr>PowerPoint Sunusu</vt:lpstr>
      <vt:lpstr>PowerPoint Sunusu</vt:lpstr>
      <vt:lpstr>Revenue &amp; Gross Profit (x000 TRL )</vt:lpstr>
      <vt:lpstr>Summarized P/L Account – 1H 2014 (000 TRL)</vt:lpstr>
      <vt:lpstr>Summarized Balance Sheet (000 TRL)</vt:lpstr>
      <vt:lpstr>PowerPoint Sunusu</vt:lpstr>
      <vt:lpstr>Working Capital (000 TRL)</vt:lpstr>
      <vt:lpstr>Cash Flow (000 TRL)</vt:lpstr>
      <vt:lpstr>PowerPoint Sunusu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822</cp:revision>
  <dcterms:created xsi:type="dcterms:W3CDTF">2011-03-21T12:32:59Z</dcterms:created>
  <dcterms:modified xsi:type="dcterms:W3CDTF">2014-12-10T14:21:45Z</dcterms:modified>
</cp:coreProperties>
</file>